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530" r:id="rId2"/>
    <p:sldId id="531" r:id="rId3"/>
    <p:sldId id="532" r:id="rId4"/>
    <p:sldId id="534" r:id="rId5"/>
    <p:sldId id="393" r:id="rId6"/>
    <p:sldId id="450" r:id="rId7"/>
    <p:sldId id="451" r:id="rId8"/>
    <p:sldId id="452" r:id="rId9"/>
    <p:sldId id="473" r:id="rId10"/>
    <p:sldId id="539" r:id="rId11"/>
    <p:sldId id="523" r:id="rId12"/>
    <p:sldId id="524" r:id="rId13"/>
    <p:sldId id="525" r:id="rId14"/>
    <p:sldId id="505" r:id="rId15"/>
    <p:sldId id="506" r:id="rId16"/>
    <p:sldId id="507" r:id="rId17"/>
    <p:sldId id="519" r:id="rId18"/>
    <p:sldId id="540" r:id="rId19"/>
    <p:sldId id="520" r:id="rId20"/>
    <p:sldId id="527" r:id="rId21"/>
    <p:sldId id="528" r:id="rId22"/>
    <p:sldId id="541" r:id="rId23"/>
    <p:sldId id="521" r:id="rId24"/>
    <p:sldId id="529" r:id="rId25"/>
    <p:sldId id="533" r:id="rId26"/>
    <p:sldId id="535" r:id="rId27"/>
    <p:sldId id="477" r:id="rId28"/>
    <p:sldId id="478" r:id="rId29"/>
    <p:sldId id="479" r:id="rId30"/>
    <p:sldId id="542" r:id="rId31"/>
    <p:sldId id="487" r:id="rId32"/>
    <p:sldId id="488" r:id="rId33"/>
    <p:sldId id="548" r:id="rId34"/>
    <p:sldId id="549" r:id="rId35"/>
    <p:sldId id="550" r:id="rId36"/>
    <p:sldId id="551" r:id="rId37"/>
    <p:sldId id="552" r:id="rId38"/>
    <p:sldId id="553" r:id="rId39"/>
    <p:sldId id="536" r:id="rId40"/>
    <p:sldId id="543" r:id="rId41"/>
    <p:sldId id="547" r:id="rId42"/>
    <p:sldId id="556" r:id="rId43"/>
    <p:sldId id="544" r:id="rId44"/>
    <p:sldId id="545" r:id="rId45"/>
    <p:sldId id="480" r:id="rId46"/>
    <p:sldId id="481" r:id="rId47"/>
    <p:sldId id="489" r:id="rId48"/>
    <p:sldId id="490" r:id="rId49"/>
    <p:sldId id="483" r:id="rId50"/>
    <p:sldId id="484" r:id="rId51"/>
    <p:sldId id="555" r:id="rId52"/>
    <p:sldId id="546" r:id="rId53"/>
    <p:sldId id="557" r:id="rId54"/>
    <p:sldId id="558" r:id="rId55"/>
    <p:sldId id="561" r:id="rId56"/>
    <p:sldId id="559" r:id="rId57"/>
    <p:sldId id="562" r:id="rId58"/>
    <p:sldId id="563" r:id="rId59"/>
    <p:sldId id="564" r:id="rId60"/>
    <p:sldId id="577" r:id="rId61"/>
    <p:sldId id="578" r:id="rId62"/>
    <p:sldId id="579" r:id="rId63"/>
    <p:sldId id="580" r:id="rId64"/>
    <p:sldId id="572" r:id="rId65"/>
    <p:sldId id="593" r:id="rId66"/>
    <p:sldId id="582" r:id="rId67"/>
    <p:sldId id="590" r:id="rId68"/>
    <p:sldId id="595" r:id="rId69"/>
    <p:sldId id="591" r:id="rId70"/>
    <p:sldId id="603" r:id="rId71"/>
    <p:sldId id="604" r:id="rId72"/>
    <p:sldId id="605" r:id="rId73"/>
    <p:sldId id="606" r:id="rId74"/>
    <p:sldId id="607" r:id="rId75"/>
    <p:sldId id="596" r:id="rId76"/>
    <p:sldId id="597" r:id="rId77"/>
    <p:sldId id="513" r:id="rId78"/>
    <p:sldId id="486" r:id="rId79"/>
  </p:sldIdLst>
  <p:sldSz cx="9144000" cy="6858000" type="screen4x3"/>
  <p:notesSz cx="6805613" cy="9939338"/>
  <p:embeddedFontLst>
    <p:embeddedFont>
      <p:font typeface="210 옴니고딕 030" panose="02020603020101020101" pitchFamily="18" charset="-127"/>
      <p:regular r:id="rId82"/>
    </p:embeddedFont>
    <p:embeddedFont>
      <p:font typeface="HY헤드라인M" panose="02030600000101010101" pitchFamily="18" charset="-127"/>
      <p:regular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  <p:embeddedFont>
      <p:font typeface="나눔고딕" panose="020D0604000000000000" pitchFamily="50" charset="-127"/>
      <p:regular r:id="rId88"/>
      <p:bold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C3E"/>
    <a:srgbClr val="E3EAF5"/>
    <a:srgbClr val="569CF0"/>
    <a:srgbClr val="1D314E"/>
    <a:srgbClr val="063656"/>
    <a:srgbClr val="08456E"/>
    <a:srgbClr val="8DBDF7"/>
    <a:srgbClr val="5DAAFF"/>
    <a:srgbClr val="47B0FF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50" autoAdjust="0"/>
    <p:restoredTop sz="86364" autoAdjust="0"/>
  </p:normalViewPr>
  <p:slideViewPr>
    <p:cSldViewPr snapToGrid="0">
      <p:cViewPr varScale="1">
        <p:scale>
          <a:sx n="108" d="100"/>
          <a:sy n="108" d="100"/>
        </p:scale>
        <p:origin x="1224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5508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2022-07-22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‹#›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F3AF6795-A612-454E-AF7A-9192B1BEBB13}" type="datetimeFigureOut">
              <a:rPr lang="ko-KR" altLang="en-US" smtClean="0"/>
              <a:pPr/>
              <a:t>2022-07-22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옴니고딕 030" panose="02020603020101020101" pitchFamily="18" charset="-127"/>
        <a:ea typeface="210 옴니고딕 03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7046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783A85-F99D-49A9-A276-B151D21A05EF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27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6125"/>
            <a:ext cx="497046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783A85-F99D-49A9-A276-B151D21A05EF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55</a:t>
            </a:fld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477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813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562" y="8178656"/>
            <a:ext cx="5444490" cy="51826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113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04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227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158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5378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5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8716-9E6A-4A24-8493-A72AA37BBD5C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2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61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21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893E-93B8-4B8A-8BD5-4FF00A5A9556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1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2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C14E-3BC2-4ABB-AFDC-03F6C50D0B8B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CFE353A-24AE-49E2-9FB4-53150C2D7D5F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5647EB5-D19B-4F20-BDF9-0E9ED1B081AA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C509B-BFC6-4650-B4E5-04A506D01B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C02E562-3E81-4222-A4D4-0743A1730EDA}" type="datetime1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  <p:sldLayoutId id="2147483678" r:id="rId8"/>
    <p:sldLayoutId id="2147483679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parak/Unity3D_Robotics_U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parak/Unity3D_Robotics_ABB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53"/>
            <a:ext cx="8912946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CAILAB 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특허 </a:t>
            </a:r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워크샵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7" y="3948830"/>
            <a:ext cx="1696673" cy="1752600"/>
          </a:xfrm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구태훈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이지화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5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5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5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5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D32CB-DFBB-4974-8112-0120D9E81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E573C-8BAB-4114-8888-F2A5A62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ransition advTm="1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72997" y="81355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같은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Position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데이터를 추출하여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하더라도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연산에 사용되는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Parameter 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일정하지 않은 문제가 발생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Auto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경우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Marker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TCP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부착하기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필요한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Parameter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Parameter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정확하고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정밀한 보정을 하는데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방해요소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작용함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548486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시간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t(s)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동안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저장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Data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크기순으로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배열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49" name="_x113384184" descr="EMB00005eb05e4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6" y="2860675"/>
            <a:ext cx="4262438" cy="1639888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1" name="_x113384344" descr="EMB00005eb05e52"/>
          <p:cNvPicPr>
            <a:picLocks noChangeAspect="1" noChangeArrowheads="1"/>
          </p:cNvPicPr>
          <p:nvPr/>
        </p:nvPicPr>
        <p:blipFill>
          <a:blip r:embed="rId4"/>
          <a:srcRect t="4602" r="52535" b="54495"/>
          <a:stretch>
            <a:fillRect/>
          </a:stretch>
        </p:blipFill>
        <p:spPr bwMode="auto">
          <a:xfrm>
            <a:off x="5316221" y="2247900"/>
            <a:ext cx="3827781" cy="24384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3951" y="4795587"/>
            <a:ext cx="2734560" cy="191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4" name="_x113383224" descr="EMB00005eb05e4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4951" y="5465763"/>
            <a:ext cx="3048000" cy="89647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38175" y="4781554"/>
            <a:ext cx="8382000" cy="195262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E8D792E-FFE2-309B-7D09-791A7D01E7C2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8" y="1479202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en-US" altLang="ko-KR" sz="2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</a:t>
            </a:r>
            <a:r>
              <a:rPr lang="en-US" altLang="ko-KR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연속성 수정 상수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제거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0899" name="Picture 3" descr="C:\Users\cailab\Desktop\ㄴ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225" y="2314578"/>
            <a:ext cx="6140450" cy="4194253"/>
          </a:xfrm>
          <a:prstGeom prst="rect">
            <a:avLst/>
          </a:prstGeom>
          <a:noFill/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61532F77-9360-2860-6763-D851AF27A108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8" y="1479202"/>
            <a:ext cx="8470547" cy="518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최종 값 산출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 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시간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t(s)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동안 측정된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Delta Signal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들의 집합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 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집합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원소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</a:t>
            </a:r>
            <a:r>
              <a:rPr lang="en-US" altLang="ko-KR" sz="12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 </a:t>
            </a: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</a:t>
            </a:r>
            <a:r>
              <a:rPr lang="ko-KR" altLang="en-US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범위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Class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속할 확률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2945" name="_x113383784" descr="EMB00005eb05e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4" y="3756025"/>
            <a:ext cx="7393119" cy="1073150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9301" y="4767012"/>
            <a:ext cx="2734560" cy="191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381000" y="4781554"/>
            <a:ext cx="8382000" cy="195262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9" name="_x113384344" descr="EMB00005eb05e52"/>
          <p:cNvPicPr>
            <a:picLocks noChangeAspect="1" noChangeArrowheads="1"/>
          </p:cNvPicPr>
          <p:nvPr/>
        </p:nvPicPr>
        <p:blipFill>
          <a:blip r:embed="rId5"/>
          <a:srcRect t="4602" r="52535" b="54495"/>
          <a:stretch>
            <a:fillRect/>
          </a:stretch>
        </p:blipFill>
        <p:spPr bwMode="auto">
          <a:xfrm>
            <a:off x="487047" y="4923218"/>
            <a:ext cx="2768065" cy="1763332"/>
          </a:xfrm>
          <a:prstGeom prst="rect">
            <a:avLst/>
          </a:prstGeom>
          <a:noFill/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DFCA1469-9D45-108A-1669-66008DE224FB}"/>
              </a:ext>
            </a:extLst>
          </p:cNvPr>
          <p:cNvSpPr txBox="1">
            <a:spLocks/>
          </p:cNvSpPr>
          <p:nvPr/>
        </p:nvSpPr>
        <p:spPr>
          <a:xfrm>
            <a:off x="272997" y="81355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Normalization Softmax Ensemble Technique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Input Data Signal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Using NSE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2225" name="_x126291256" descr="EMB00003af85cb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4" y="1755775"/>
            <a:ext cx="5215605" cy="2006600"/>
          </a:xfrm>
          <a:prstGeom prst="rect">
            <a:avLst/>
          </a:prstGeom>
          <a:noFill/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2227" name="_x126212888" descr="EMB00003af85cb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852" y="4284667"/>
            <a:ext cx="2695575" cy="792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Normalization &amp; Softmax Ensemble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41" name="_x126379968" descr="EMB00003af85c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8326" y="1481142"/>
            <a:ext cx="4674659" cy="3348037"/>
          </a:xfrm>
          <a:prstGeom prst="rect">
            <a:avLst/>
          </a:prstGeom>
          <a:noFill/>
        </p:spPr>
      </p:pic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43" name="_x126538904" descr="EMB00003af85cb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1575" y="5022853"/>
            <a:ext cx="7065022" cy="1025525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104899" y="5934672"/>
            <a:ext cx="6905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즉 하나의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delta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* 해당 값이 등장할 확률을 반영한 결과라고 볼 수 있으며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여기서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값은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di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해당되는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class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가지고 있는 확률값이다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Normalization &amp; Softmax Ensemble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3489" name="_x126243976" descr="EMB00003af85ce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152" y="1438275"/>
            <a:ext cx="6905625" cy="510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같은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Position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데이터를 추출하여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연산을 하더라도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연산에 사용되는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 Parameter 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일정하지 않은 문제가 발생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정밀도를 높이기 위해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Input Data Signal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전처리를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시도하였으며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 개선에 효과를 보임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Normalization &amp; Softmax Ensemble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으로부터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Robust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고안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 고자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Hand Eye Calibration Equation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변형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수많은 실험결과를 가지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 통계를 산출해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적절한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상수값으로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보정하는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기법등이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출현 그러나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 모두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*  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기존의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Calcuation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to TCP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Image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역추적해서 구한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Camera Parameter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구하는것이기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존재하는 환경에서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Single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방식은 정밀도면에서 한계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있다고 생각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307752"/>
            <a:ext cx="9144000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5" name="_x43899320" descr="EMB0000b1142c8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343025"/>
            <a:ext cx="9013777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3762074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BIM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80088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자동 손 </a:t>
            </a: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눈 보정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BF2F1-1BFF-E7EB-526D-2A3E6A5482FB}"/>
              </a:ext>
            </a:extLst>
          </p:cNvPr>
          <p:cNvSpPr txBox="1"/>
          <p:nvPr/>
        </p:nvSpPr>
        <p:spPr>
          <a:xfrm>
            <a:off x="127169" y="278560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도면 해석 자동화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7D810F-61A3-0732-CF90-25B588A2B99D}"/>
              </a:ext>
            </a:extLst>
          </p:cNvPr>
          <p:cNvSpPr txBox="1"/>
          <p:nvPr/>
        </p:nvSpPr>
        <p:spPr>
          <a:xfrm>
            <a:off x="127169" y="4738540"/>
            <a:ext cx="9144000" cy="401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Unity Robot</a:t>
            </a:r>
            <a:endParaRPr lang="ko-KR" altLang="en-US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7041" name="_x46144320" descr="EMB00005b6866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495425"/>
            <a:ext cx="6724650" cy="5028132"/>
          </a:xfrm>
          <a:prstGeom prst="rect">
            <a:avLst/>
          </a:prstGeom>
          <a:noFill/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16448" y="1869727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45023" y="3593752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016448" y="5308252"/>
            <a:ext cx="574729" cy="38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%</a:t>
            </a:r>
            <a:endParaRPr lang="ko-KR" altLang="en-US" sz="16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Auto Hand Eye Calibration System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Jittering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있는 상태에서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to TCP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Image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역추적해서 구한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Parameter 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구하는것이기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Single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방식은 정밀도가 떨어지며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Multi Calculation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방식을 통해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보완하였음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논문은 동일한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Matrix Form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사용했을때의 앞에서 설명한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두가지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기법으로 정확도 및 정밀도를 개선할 수 있음을 시사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Multi Calculation System – Using NSE 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59113"/>
            <a:ext cx="888745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Various Equation Multi Calculation System  - Using NSE Technique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509480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 Hand Eye Calibration Equation Form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Instrinsic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Parameter, Camera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로봇 사이의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변환관계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Noise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수준 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환경에 따라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성능차가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존재함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49223" y="1269652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-714375" y="1917352"/>
            <a:ext cx="9144000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38476" y="1647830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Equation Form #1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8150" y="2852743"/>
            <a:ext cx="1123950" cy="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58" idx="3"/>
          </p:cNvCxnSpPr>
          <p:nvPr/>
        </p:nvCxnSpPr>
        <p:spPr>
          <a:xfrm flipV="1">
            <a:off x="4171952" y="2990854"/>
            <a:ext cx="1209675" cy="795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191002" y="1924054"/>
            <a:ext cx="1171575" cy="752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038476" y="345758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Equation Form #1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14653" y="2647954"/>
            <a:ext cx="1371599" cy="495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62576" y="252413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Result#1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28951" y="439103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Equation Form #N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238625" y="5595943"/>
            <a:ext cx="1123950" cy="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74" idx="3"/>
          </p:cNvCxnSpPr>
          <p:nvPr/>
        </p:nvCxnSpPr>
        <p:spPr>
          <a:xfrm flipV="1">
            <a:off x="4162427" y="5734054"/>
            <a:ext cx="1209675" cy="795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181477" y="4667254"/>
            <a:ext cx="1171575" cy="752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3028951" y="620078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Equation Form #N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905128" y="5391154"/>
            <a:ext cx="1371599" cy="495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53051" y="526733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Result#N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05575" y="2905125"/>
            <a:ext cx="1219200" cy="1066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6467475" y="4467225"/>
            <a:ext cx="1276350" cy="1166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152901" y="2390781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086226" y="5153031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648576" y="3914781"/>
            <a:ext cx="1133474" cy="65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Final Result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6496050" y="4281493"/>
            <a:ext cx="1123950" cy="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6448426" y="3790952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838326" y="1495427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2" name="직선 연결선 91"/>
          <p:cNvCxnSpPr>
            <a:stCxn id="93" idx="3"/>
            <a:endCxn id="14" idx="1"/>
          </p:cNvCxnSpPr>
          <p:nvPr/>
        </p:nvCxnSpPr>
        <p:spPr>
          <a:xfrm flipV="1">
            <a:off x="1905000" y="1976443"/>
            <a:ext cx="1133476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771526" y="1657355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Signal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38326" y="4238631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9" name="직선 연결선 98"/>
          <p:cNvCxnSpPr>
            <a:stCxn id="100" idx="3"/>
          </p:cNvCxnSpPr>
          <p:nvPr/>
        </p:nvCxnSpPr>
        <p:spPr>
          <a:xfrm flipV="1">
            <a:off x="1857377" y="4719643"/>
            <a:ext cx="1181101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901" y="4400556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Signal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847851" y="3295655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3" name="직선 연결선 102"/>
          <p:cNvCxnSpPr>
            <a:stCxn id="104" idx="3"/>
          </p:cNvCxnSpPr>
          <p:nvPr/>
        </p:nvCxnSpPr>
        <p:spPr>
          <a:xfrm flipV="1">
            <a:off x="1866902" y="3776668"/>
            <a:ext cx="1181101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733426" y="345758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Signal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809751" y="6038856"/>
            <a:ext cx="1133474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6" name="직선 연결선 105"/>
          <p:cNvCxnSpPr>
            <a:stCxn id="107" idx="3"/>
          </p:cNvCxnSpPr>
          <p:nvPr/>
        </p:nvCxnSpPr>
        <p:spPr>
          <a:xfrm flipV="1">
            <a:off x="1866902" y="6519868"/>
            <a:ext cx="1181101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33426" y="6200781"/>
            <a:ext cx="1133474" cy="65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Signal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238753" y="4029079"/>
            <a:ext cx="1371599" cy="495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3" name="제목 1"/>
          <p:cNvSpPr txBox="1">
            <a:spLocks/>
          </p:cNvSpPr>
          <p:nvPr/>
        </p:nvSpPr>
        <p:spPr>
          <a:xfrm>
            <a:off x="256544" y="803484"/>
            <a:ext cx="888745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Various Equation Multi Calculation System  - Using NSE Technique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다양한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Equation Form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NSE Technique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적용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시키면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어떤 환경에서도 평균 이상의 성능을 보일 것으로 예상됨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256544" y="813556"/>
            <a:ext cx="888745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Various Equation Multi Calculation System  - Using NSE Technique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06430"/>
            <a:chOff x="2362013" y="1484405"/>
            <a:chExt cx="7225457" cy="1341906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26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2400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도면해석 자동화</a:t>
              </a:r>
              <a:endParaRPr lang="ko-KR" altLang="en-US" sz="3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Object Detection, OCR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모델을 이용한 도면해석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BEEEA-9875-F269-1161-89F92C46AF6E}"/>
              </a:ext>
            </a:extLst>
          </p:cNvPr>
          <p:cNvSpPr txBox="1"/>
          <p:nvPr/>
        </p:nvSpPr>
        <p:spPr>
          <a:xfrm>
            <a:off x="103013" y="2689068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CAD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파일 해석 기술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F000E-EC81-E53B-5183-0EFED76276BE}"/>
              </a:ext>
            </a:extLst>
          </p:cNvPr>
          <p:cNvSpPr txBox="1"/>
          <p:nvPr/>
        </p:nvSpPr>
        <p:spPr>
          <a:xfrm>
            <a:off x="103013" y="361302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도면 해석 자동화 </a:t>
            </a:r>
            <a:r>
              <a:rPr lang="ko-KR" altLang="en-US" sz="1800" b="1" dirty="0" err="1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늑근</a:t>
            </a: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가공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1484313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8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149" name="Picture 2" descr="C:\Users\user\Desktop\smrrm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614" y="4606924"/>
            <a:ext cx="41148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3" descr="C:\Users\user\Desktop\h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166" y="4535491"/>
            <a:ext cx="2592388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직사각형 3"/>
          <p:cNvSpPr>
            <a:spLocks noChangeArrowheads="1"/>
          </p:cNvSpPr>
          <p:nvPr/>
        </p:nvSpPr>
        <p:spPr bwMode="auto">
          <a:xfrm>
            <a:off x="163514" y="1366837"/>
            <a:ext cx="9144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전문가들이 부재리스트와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구조평면도를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보고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어떤 모델을 몇 개 생산해야 하는지 판단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52" name="직사각형 3"/>
          <p:cNvSpPr>
            <a:spLocks noChangeArrowheads="1"/>
          </p:cNvSpPr>
          <p:nvPr/>
        </p:nvSpPr>
        <p:spPr bwMode="auto">
          <a:xfrm>
            <a:off x="1692275" y="5876925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 descr="테이블이(가) 표시된 사진&#10;&#10;자동 생성된 설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2" y="1868487"/>
            <a:ext cx="2449512" cy="241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39" y="1870074"/>
            <a:ext cx="2374900" cy="237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0825" y="725537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C5EF75-8140-FE2D-D1FB-6AEABE35079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250825" y="1557338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7172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8" name="그림 7" descr="테이블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9" y="1666822"/>
            <a:ext cx="4959368" cy="4887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74" name="직사각형 3"/>
          <p:cNvSpPr>
            <a:spLocks noChangeArrowheads="1"/>
          </p:cNvSpPr>
          <p:nvPr/>
        </p:nvSpPr>
        <p:spPr bwMode="auto">
          <a:xfrm>
            <a:off x="5508627" y="1196979"/>
            <a:ext cx="363537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부재리스트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부재에 대한 정보가 담겨 있다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단면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크기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상부근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하부근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175" name="Picture 3" descr="C:\Users\user\Desktop\h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9565" y="5013329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0C5E0A2-2319-5107-60D6-BD9C842BF6CD}"/>
              </a:ext>
            </a:extLst>
          </p:cNvPr>
          <p:cNvSpPr txBox="1">
            <a:spLocks/>
          </p:cNvSpPr>
          <p:nvPr/>
        </p:nvSpPr>
        <p:spPr>
          <a:xfrm>
            <a:off x="250825" y="725537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34C75B-0E57-85DA-F955-B09135BEB30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50825" y="1557338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196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1" y="1666825"/>
            <a:ext cx="4822774" cy="4821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198" name="직사각형 3"/>
          <p:cNvSpPr>
            <a:spLocks noChangeArrowheads="1"/>
          </p:cNvSpPr>
          <p:nvPr/>
        </p:nvSpPr>
        <p:spPr bwMode="auto">
          <a:xfrm>
            <a:off x="5292727" y="2000250"/>
            <a:ext cx="39784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건설에서 각 부재들을 어디에 어떻게 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배치해야 하는지 나와있다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80064" y="4581525"/>
            <a:ext cx="3313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80063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56325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32588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08850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885113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388350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893175" y="4437067"/>
            <a:ext cx="0" cy="287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7" name="Picture 7" descr="C:\Users\user\Desktop\ags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327" y="4941888"/>
            <a:ext cx="2087563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8" name="직사각형 3"/>
          <p:cNvSpPr>
            <a:spLocks noChangeArrowheads="1"/>
          </p:cNvSpPr>
          <p:nvPr/>
        </p:nvSpPr>
        <p:spPr bwMode="auto">
          <a:xfrm>
            <a:off x="6804027" y="3860800"/>
            <a:ext cx="792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2400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6C8490A-65C5-8D39-960C-A72B2C3B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725537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0BF08F-C1A8-8EFC-D2C2-13195C4DBA7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1006430"/>
            <a:chOff x="2362013" y="1484405"/>
            <a:chExt cx="7225457" cy="1341906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726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자동 손 </a:t>
              </a:r>
              <a:r>
                <a:rPr lang="en-US" altLang="ko-KR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– </a:t>
              </a:r>
              <a:r>
                <a:rPr lang="ko-KR" altLang="en-US" sz="2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눈 보정 시스템</a:t>
              </a:r>
              <a:endParaRPr lang="ko-KR" altLang="en-US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Object Detection, OCR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이용한 도면해석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건설 및 건축 산업에서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전문가가 도면을 통해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어떤 부재가 얼만큼 필요한지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파악하고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예산을 산정하고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전문가가 수기로 계산을 해서 필요한 부재종류 및 수량을 파악을 하기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인력면에서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비효율적이고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정확성도 매우 떨어진다는 단점이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잘못된 계산으로 인해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부재가 부족할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공사가 지연될 수 있고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부재를 과잉주문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이는 곧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 낭비로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29"/>
          <p:cNvGrpSpPr>
            <a:grpSpLocks/>
          </p:cNvGrpSpPr>
          <p:nvPr/>
        </p:nvGrpSpPr>
        <p:grpSpPr bwMode="auto">
          <a:xfrm>
            <a:off x="6589031" y="1520026"/>
            <a:ext cx="2376488" cy="4032250"/>
            <a:chOff x="8392516" y="823707"/>
            <a:chExt cx="3478262" cy="529727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2516" y="3491116"/>
              <a:ext cx="3478262" cy="26298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2516" y="823707"/>
              <a:ext cx="3478262" cy="26298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rcRect r="13714"/>
          <a:stretch>
            <a:fillRect/>
          </a:stretch>
        </p:blipFill>
        <p:spPr>
          <a:xfrm>
            <a:off x="3204479" y="1735926"/>
            <a:ext cx="3168650" cy="3671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33"/>
          <p:cNvGrpSpPr>
            <a:grpSpLocks/>
          </p:cNvGrpSpPr>
          <p:nvPr/>
        </p:nvGrpSpPr>
        <p:grpSpPr bwMode="auto">
          <a:xfrm>
            <a:off x="324756" y="1735926"/>
            <a:ext cx="6911975" cy="3671888"/>
            <a:chOff x="2182207" y="5398980"/>
            <a:chExt cx="8628158" cy="3429000"/>
          </a:xfrm>
        </p:grpSpPr>
        <p:pic>
          <p:nvPicPr>
            <p:cNvPr id="42" name="그림 41" descr="테이블이(가) 표시된 사진&#10;&#10;자동 생성된 설명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207" y="5398980"/>
              <a:ext cx="3479799" cy="3429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275" name="직사각형 38"/>
            <p:cNvSpPr>
              <a:spLocks noChangeArrowheads="1"/>
            </p:cNvSpPr>
            <p:nvPr/>
          </p:nvSpPr>
          <p:spPr bwMode="auto">
            <a:xfrm>
              <a:off x="8237277" y="6567586"/>
              <a:ext cx="2573088" cy="2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1270" name="직사각형 3"/>
          <p:cNvSpPr>
            <a:spLocks noChangeArrowheads="1"/>
          </p:cNvSpPr>
          <p:nvPr/>
        </p:nvSpPr>
        <p:spPr bwMode="auto">
          <a:xfrm>
            <a:off x="972456" y="5623718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부재리스트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1" name="직사각형 3"/>
          <p:cNvSpPr>
            <a:spLocks noChangeArrowheads="1"/>
          </p:cNvSpPr>
          <p:nvPr/>
        </p:nvSpPr>
        <p:spPr bwMode="auto">
          <a:xfrm>
            <a:off x="4212544" y="5623718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클러스터링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2" name="직사각형 3"/>
          <p:cNvSpPr>
            <a:spLocks noChangeArrowheads="1"/>
          </p:cNvSpPr>
          <p:nvPr/>
        </p:nvSpPr>
        <p:spPr bwMode="auto">
          <a:xfrm>
            <a:off x="6804931" y="5696739"/>
            <a:ext cx="20161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글자검출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및 인식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273" name="직사각형 48"/>
          <p:cNvSpPr>
            <a:spLocks noChangeArrowheads="1"/>
          </p:cNvSpPr>
          <p:nvPr/>
        </p:nvSpPr>
        <p:spPr bwMode="auto">
          <a:xfrm>
            <a:off x="396194" y="6128539"/>
            <a:ext cx="5580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모델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YOLOv5-s(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검출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r>
              <a:rPr lang="en-US" altLang="ko-KR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-Attn(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인식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276475" y="634350"/>
            <a:ext cx="858265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Object Detection, OCR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모델을 이용한 도면해석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EC8AAF-8086-2092-7912-50C139667E0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rcRect r="63158" b="54976"/>
          <a:stretch>
            <a:fillRect/>
          </a:stretch>
        </p:blipFill>
        <p:spPr>
          <a:xfrm>
            <a:off x="209668" y="1531942"/>
            <a:ext cx="5545137" cy="4592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292" name="직사각형 25"/>
          <p:cNvSpPr>
            <a:spLocks noChangeArrowheads="1"/>
          </p:cNvSpPr>
          <p:nvPr/>
        </p:nvSpPr>
        <p:spPr bwMode="auto">
          <a:xfrm>
            <a:off x="209667" y="6211888"/>
            <a:ext cx="5580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 모델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YOLOv5-s(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검출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pPr algn="ctr"/>
            <a:r>
              <a:rPr lang="en-US" altLang="ko-KR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-Attn(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글자 인식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26"/>
          <p:cNvGrpSpPr>
            <a:grpSpLocks/>
          </p:cNvGrpSpPr>
          <p:nvPr/>
        </p:nvGrpSpPr>
        <p:grpSpPr bwMode="auto">
          <a:xfrm>
            <a:off x="6331066" y="1674817"/>
            <a:ext cx="2571750" cy="4124325"/>
            <a:chOff x="7873360" y="3006401"/>
            <a:chExt cx="2573088" cy="412420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756" y="3006401"/>
              <a:ext cx="1048295" cy="334952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873360" y="6822825"/>
              <a:ext cx="2573088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결과물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글자 인식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76475" y="678001"/>
            <a:ext cx="858265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Object Detection, OCR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이용한 도면해석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D7154B-6695-32FE-23B0-30D118D7165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354"/>
            <a:ext cx="9144000" cy="661882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5982989"/>
            <a:ext cx="4464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Program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9427" y="5"/>
            <a:ext cx="7126429" cy="689705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" y="5981700"/>
            <a:ext cx="35385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Program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5347" y="1"/>
            <a:ext cx="4779818" cy="18980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5345" y="1981201"/>
            <a:ext cx="5060373" cy="342207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44838" y="1953491"/>
            <a:ext cx="2317172" cy="279861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0537" y="4779823"/>
            <a:ext cx="3106881" cy="2078181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449" y="0"/>
            <a:ext cx="3529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67" y="2022763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4794" y="1995053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49030" y="4807527"/>
            <a:ext cx="407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r="30421" b="73311"/>
          <a:stretch>
            <a:fillRect/>
          </a:stretch>
        </p:blipFill>
        <p:spPr bwMode="auto">
          <a:xfrm>
            <a:off x="0" y="1191495"/>
            <a:ext cx="9144000" cy="435032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78941" y="200026"/>
            <a:ext cx="509155" cy="554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6000" y="200026"/>
            <a:ext cx="898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- 1 -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1251" t="26835" r="30139" b="205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78941" y="201600"/>
            <a:ext cx="509155" cy="55418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6000" y="20160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- 2 -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57247" t="27154" r="10684" b="30024"/>
          <a:stretch>
            <a:fillRect/>
          </a:stretch>
        </p:blipFill>
        <p:spPr bwMode="auto">
          <a:xfrm>
            <a:off x="1683328" y="5"/>
            <a:ext cx="4996958" cy="6622473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480802" y="201600"/>
            <a:ext cx="509155" cy="55418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602" y="20160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- 3 -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트인로보틱스\1.늑근자동화\특허\프로그램 플로우차트\프로그램 플로우차트 중.png"/>
          <p:cNvPicPr>
            <a:picLocks noChangeAspect="1" noChangeArrowheads="1"/>
          </p:cNvPicPr>
          <p:nvPr/>
        </p:nvPicPr>
        <p:blipFill>
          <a:blip r:embed="rId2" cstate="print"/>
          <a:srcRect l="56446" t="69796" r="-259" b="-5453"/>
          <a:stretch>
            <a:fillRect/>
          </a:stretch>
        </p:blipFill>
        <p:spPr bwMode="auto">
          <a:xfrm>
            <a:off x="987137" y="928256"/>
            <a:ext cx="6826827" cy="5514109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480802" y="201600"/>
            <a:ext cx="509155" cy="55418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7602" y="201600"/>
            <a:ext cx="920445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- 4 -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 모델을 통해 도면에서 필요한 부재들의 양을 정확히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산출함으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전문가의 인력이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낭비되는것을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도면들을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컴퓨터가 자동으로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스캔하여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부재들의 양을 정확히 산출함으로써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부재부족으로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인한 공사지연 또는 과잉주문으로 인한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예산낭비를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1. Object Detection, OCR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모델을 이용한 도면해석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90510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Input Data Signal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전처리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– Normalization Softmax Ensemble Technique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E6CD3-F88C-2EBF-7295-595254A3C1FC}"/>
              </a:ext>
            </a:extLst>
          </p:cNvPr>
          <p:cNvSpPr txBox="1"/>
          <p:nvPr/>
        </p:nvSpPr>
        <p:spPr>
          <a:xfrm>
            <a:off x="124875" y="2958404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Multi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Calculation System – Using NSE Technique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B548D-C2F0-98F2-B639-90A392598536}"/>
              </a:ext>
            </a:extLst>
          </p:cNvPr>
          <p:cNvSpPr txBox="1"/>
          <p:nvPr/>
        </p:nvSpPr>
        <p:spPr>
          <a:xfrm>
            <a:off x="124875" y="4074443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800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3. Various Equation Multi Calculation System – Using NSE Technique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기사가 도면을 제작하는 입장에서는 쉬우나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가시성이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떨어지고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다시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이미지화 해서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전문가가 이를 보고 수기로 계산을 해서 필요한 부재종류 및 수량을 파악을 하기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인력면에서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비효율적이고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정확성도 매우 떨어진다는 단점이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잘못된 계산으로 인해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부재가 부족할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공사가 지연될 수 있고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부재를 과잉주문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할경우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이는 곧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 낭비로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도면의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겹쳐있는 선이나 도형이 구분되지 않는다는 단점이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존재하여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이미지도면에 인공지능 모델을 적용시키는데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무리가 있는데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파일은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엔티티로부터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정확한 정보를 얻을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18" name="Picture 2" descr="C:\Users\cailab\Desktop\도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7550"/>
            <a:ext cx="8641576" cy="1841500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2240776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88402" y="34385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1927" y="1409704"/>
            <a:ext cx="8905875" cy="288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내에서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카테고리 별로 도면 엔티티를 분리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0301" y="2733676"/>
            <a:ext cx="762000" cy="58102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55153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79053" y="2028826"/>
            <a:ext cx="752476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31528" y="2019303"/>
            <a:ext cx="695326" cy="638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26852" y="2019300"/>
            <a:ext cx="600075" cy="6477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26926" y="2000254"/>
            <a:ext cx="752476" cy="657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41303" y="1990725"/>
            <a:ext cx="752476" cy="666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46153" y="1971679"/>
            <a:ext cx="752476" cy="6857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70053" y="1971676"/>
            <a:ext cx="752476" cy="6762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02952" y="2743205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69701" y="27527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65027" y="2781305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1777" y="27908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89002" y="277178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12902" y="2790830"/>
            <a:ext cx="676275" cy="5714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2252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45627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8852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21902" y="34194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26702" y="34480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4102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45827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79202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4002" y="34861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07852" y="346710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50752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03252" y="3448050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65077" y="34956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507977" y="345757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98527" y="34766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470002" y="3438525"/>
            <a:ext cx="323851" cy="35242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4143379"/>
            <a:ext cx="9144000" cy="271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구조평면도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기초 및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슬래브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배근도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부재의 배치와 관련된 도면과 부재리스트 도면과 결합하여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 부재의 종류와 수량 산출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9" name="Picture 2" descr="C:\Users\cailab\Desktop\sgeffs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0102" y="4879120"/>
            <a:ext cx="4661498" cy="177885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cxnSp>
        <p:nvCxnSpPr>
          <p:cNvPr id="75" name="직선 화살표 연결선 74"/>
          <p:cNvCxnSpPr/>
          <p:nvPr/>
        </p:nvCxnSpPr>
        <p:spPr>
          <a:xfrm>
            <a:off x="3419475" y="5791200"/>
            <a:ext cx="6096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6" idx="3"/>
          </p:cNvCxnSpPr>
          <p:nvPr/>
        </p:nvCxnSpPr>
        <p:spPr>
          <a:xfrm rot="10800000">
            <a:off x="1059678" y="5319713"/>
            <a:ext cx="1178698" cy="328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57" idx="3"/>
          </p:cNvCxnSpPr>
          <p:nvPr/>
        </p:nvCxnSpPr>
        <p:spPr>
          <a:xfrm rot="10800000" flipV="1">
            <a:off x="1059676" y="5953128"/>
            <a:ext cx="1226324" cy="2714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250301" y="5486401"/>
            <a:ext cx="762000" cy="581024"/>
          </a:xfrm>
          <a:prstGeom prst="rect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7201" y="5010151"/>
            <a:ext cx="752476" cy="619124"/>
          </a:xfrm>
          <a:prstGeom prst="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7676" y="5934076"/>
            <a:ext cx="762000" cy="581024"/>
          </a:xfrm>
          <a:prstGeom prst="rect">
            <a:avLst/>
          </a:prstGeom>
          <a:solidFill>
            <a:srgbClr val="FFC000"/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CADFile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해석기술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231552"/>
            <a:ext cx="8871004" cy="562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90115" name="Picture 3" descr="C:\Users\cailab\Desktop\asf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951" y="1457325"/>
            <a:ext cx="8032750" cy="4938470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0" y="5982989"/>
            <a:ext cx="4464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>
                <a:solidFill>
                  <a:schemeClr val="accent4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System Flow Chart</a:t>
            </a:r>
            <a:endParaRPr lang="ko-KR" altLang="en-US" sz="3000" b="1" spc="-150" dirty="0">
              <a:solidFill>
                <a:schemeClr val="accent4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해석 기술을 통해 전문가의 인력이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낭비되는것을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들을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넣고 도면들을 해석하여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공사에 필요한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부재들의 양을 정확히 산출함으로써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부재부족으로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인한 공사지연 또는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과잉주문으로 인한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예산낭비를 예방할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2. </a:t>
            </a:r>
            <a:r>
              <a:rPr kumimoji="0" lang="en-US" altLang="ko-KR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CADFile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해석기술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늑근이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가공되는 프로세스는 다음과 같다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2400" y="3438525"/>
            <a:ext cx="2724150" cy="866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도면작성 및 도면해석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6" name="Picture 2" descr="C:\Users\cailab\Desktop\rjstj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488" y="4330402"/>
            <a:ext cx="1607038" cy="1758775"/>
          </a:xfrm>
          <a:prstGeom prst="rect">
            <a:avLst/>
          </a:prstGeom>
          <a:noFill/>
        </p:spPr>
      </p:pic>
      <p:pic>
        <p:nvPicPr>
          <p:cNvPr id="17" name="Picture 3" descr="C:\Users\cailab\Desktop\공장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0350" y="4375150"/>
            <a:ext cx="1847850" cy="1631950"/>
          </a:xfrm>
          <a:prstGeom prst="rect">
            <a:avLst/>
          </a:prstGeom>
          <a:noFill/>
        </p:spPr>
      </p:pic>
      <p:cxnSp>
        <p:nvCxnSpPr>
          <p:cNvPr id="18" name="구부러진 연결선 17"/>
          <p:cNvCxnSpPr>
            <a:stCxn id="16" idx="0"/>
            <a:endCxn id="17" idx="0"/>
          </p:cNvCxnSpPr>
          <p:nvPr/>
        </p:nvCxnSpPr>
        <p:spPr>
          <a:xfrm rot="16200000" flipH="1">
            <a:off x="4490764" y="1331644"/>
            <a:ext cx="44752" cy="6042269"/>
          </a:xfrm>
          <a:prstGeom prst="curvedConnector3">
            <a:avLst>
              <a:gd name="adj1" fmla="val -5108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C:\Users\cailab\Desktop\xmfj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9077" y="5505450"/>
            <a:ext cx="3187700" cy="1200150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/>
          <p:nvPr/>
        </p:nvCxnSpPr>
        <p:spPr>
          <a:xfrm rot="10800000" flipV="1">
            <a:off x="6124575" y="5905503"/>
            <a:ext cx="400050" cy="219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0800000">
            <a:off x="2438405" y="5867402"/>
            <a:ext cx="371473" cy="2666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333625" y="370522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필요 부재 주문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924300" y="5048250"/>
            <a:ext cx="1381126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유인수송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48475" y="59531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305425" y="376237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접수 및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파라미터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조정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0" name="직사각형 3"/>
          <p:cNvSpPr>
            <a:spLocks noChangeArrowheads="1"/>
          </p:cNvSpPr>
          <p:nvPr/>
        </p:nvSpPr>
        <p:spPr bwMode="auto">
          <a:xfrm>
            <a:off x="7321384" y="6115309"/>
            <a:ext cx="16781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( ? )EA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6796793" y="4724400"/>
            <a:ext cx="4025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6983413" y="4798899"/>
            <a:ext cx="0" cy="1151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6796793" y="5949950"/>
            <a:ext cx="4025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>
            <a:off x="7272338" y="4454534"/>
            <a:ext cx="0" cy="269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7369972" y="4581525"/>
            <a:ext cx="13422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</p:cNvCxnSpPr>
          <p:nvPr/>
        </p:nvCxnSpPr>
        <p:spPr>
          <a:xfrm>
            <a:off x="8712200" y="4454534"/>
            <a:ext cx="0" cy="269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직사각형 3"/>
          <p:cNvSpPr>
            <a:spLocks noChangeArrowheads="1"/>
          </p:cNvSpPr>
          <p:nvPr/>
        </p:nvSpPr>
        <p:spPr bwMode="auto">
          <a:xfrm>
            <a:off x="6840538" y="3933825"/>
            <a:ext cx="2303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Width : (?) mm</a:t>
            </a:r>
          </a:p>
        </p:txBody>
      </p:sp>
      <p:sp>
        <p:nvSpPr>
          <p:cNvPr id="9228" name="직사각형 3"/>
          <p:cNvSpPr>
            <a:spLocks noChangeArrowheads="1"/>
          </p:cNvSpPr>
          <p:nvPr/>
        </p:nvSpPr>
        <p:spPr bwMode="auto">
          <a:xfrm>
            <a:off x="5015638" y="5107252"/>
            <a:ext cx="214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Height : (?) mm</a:t>
            </a:r>
          </a:p>
        </p:txBody>
      </p:sp>
      <p:pic>
        <p:nvPicPr>
          <p:cNvPr id="35" name="그림 34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591" y="14255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588" y="42232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1" name="직선 연결선 40"/>
          <p:cNvCxnSpPr>
            <a:cxnSpLocks/>
          </p:cNvCxnSpPr>
          <p:nvPr/>
        </p:nvCxnSpPr>
        <p:spPr>
          <a:xfrm>
            <a:off x="2859613" y="5229225"/>
            <a:ext cx="120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4043363" y="2865414"/>
            <a:ext cx="23812" cy="2363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2" y="1615834"/>
            <a:ext cx="2952750" cy="211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2" name="직선 연결선 51"/>
          <p:cNvCxnSpPr>
            <a:cxnSpLocks/>
          </p:cNvCxnSpPr>
          <p:nvPr/>
        </p:nvCxnSpPr>
        <p:spPr>
          <a:xfrm>
            <a:off x="2971800" y="2865414"/>
            <a:ext cx="2973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6" name="Picture 3" descr="C:\Users\user\Desktop\hf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0698" y="4807588"/>
            <a:ext cx="1488017" cy="1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그림 24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991" y="15779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5" descr="테이블이(가) 표시된 사진&#10;&#10;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91" y="1730352"/>
            <a:ext cx="226482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988" y="43756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388" y="4528090"/>
            <a:ext cx="2264827" cy="226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6DB1586-CB48-86E2-9173-D5259AE69906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>
            <a:extLst>
              <a:ext uri="{FF2B5EF4-FFF2-40B4-BE49-F238E27FC236}">
                <a16:creationId xmlns:a16="http://schemas.microsoft.com/office/drawing/2014/main" id="{57727F1E-A1F8-3A6B-3196-5C2DBDFD420F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052" y="3860804"/>
            <a:ext cx="2449513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E1AAA1-BB12-6EAA-FD00-7F6D9E6DBC91}"/>
              </a:ext>
            </a:extLst>
          </p:cNvPr>
          <p:cNvGrpSpPr/>
          <p:nvPr/>
        </p:nvGrpSpPr>
        <p:grpSpPr>
          <a:xfrm>
            <a:off x="1759515" y="1593060"/>
            <a:ext cx="5616575" cy="4824412"/>
            <a:chOff x="1835152" y="1268413"/>
            <a:chExt cx="5616575" cy="4824412"/>
          </a:xfrm>
        </p:grpSpPr>
        <p:pic>
          <p:nvPicPr>
            <p:cNvPr id="10242" name="Picture 2" descr="C:\Users\user\Desktop\sofe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35152" y="1268413"/>
              <a:ext cx="5616575" cy="482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028825" y="4657725"/>
              <a:ext cx="2514600" cy="1181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30E049-2E1E-ABF3-CED0-C974E352CBC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55087654-8E67-6B09-71DD-414F8C4D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052" y="3860804"/>
            <a:ext cx="2449513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0E6B3-78FA-603D-2846-3CFCB00CD402}"/>
              </a:ext>
            </a:extLst>
          </p:cNvPr>
          <p:cNvGrpSpPr/>
          <p:nvPr/>
        </p:nvGrpSpPr>
        <p:grpSpPr>
          <a:xfrm>
            <a:off x="1759515" y="1666346"/>
            <a:ext cx="5616575" cy="4824412"/>
            <a:chOff x="1835152" y="1268413"/>
            <a:chExt cx="5616575" cy="4824412"/>
          </a:xfrm>
        </p:grpSpPr>
        <p:pic>
          <p:nvPicPr>
            <p:cNvPr id="13314" name="Picture 2" descr="C:\Users\user\Desktop\sofe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35152" y="1268413"/>
              <a:ext cx="5616575" cy="482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028825" y="4657725"/>
              <a:ext cx="2514600" cy="1181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529513-B80B-F43A-28E2-50717664614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E4BABBAF-E4C8-1219-7144-615712AC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9" name="Picture 2" descr="C:\Users\user\Desktop\sof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087" y="1786468"/>
            <a:ext cx="5545138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879903" y="4318359"/>
            <a:ext cx="2305050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rcRect l="25796"/>
          <a:stretch>
            <a:fillRect/>
          </a:stretch>
        </p:blipFill>
        <p:spPr>
          <a:xfrm>
            <a:off x="3348038" y="1990553"/>
            <a:ext cx="5222875" cy="4319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822123" y="5146568"/>
            <a:ext cx="2420610" cy="118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3EB20A-AB2C-C9AE-5508-C5A7BA965E2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8006726-F6FC-DB0C-6C83-724B4C89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esktop\sof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9" y="1557338"/>
            <a:ext cx="4787900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t="18852" r="29507" b="22131"/>
          <a:stretch>
            <a:fillRect/>
          </a:stretch>
        </p:blipFill>
        <p:spPr bwMode="auto">
          <a:xfrm>
            <a:off x="4643439" y="1844675"/>
            <a:ext cx="4157662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3" name="Picture 2" descr="C:\Users\user\Desktop\contlos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989142"/>
            <a:ext cx="38481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379305" y="4509124"/>
            <a:ext cx="5764696" cy="1172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부분에서 나온 재료가         부분을 통과할 수 있도록 초기화 된 상태에서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가공해야한다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  <a:defRPr/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67402" y="2997204"/>
            <a:ext cx="358775" cy="3714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380290" y="3068642"/>
            <a:ext cx="357187" cy="371475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92500" y="4581525"/>
            <a:ext cx="32385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00789" y="4581529"/>
            <a:ext cx="290512" cy="290513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원호 14"/>
          <p:cNvSpPr/>
          <p:nvPr/>
        </p:nvSpPr>
        <p:spPr>
          <a:xfrm rot="19567659">
            <a:off x="6276975" y="2317754"/>
            <a:ext cx="2459038" cy="2214563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5275" y="4438650"/>
            <a:ext cx="2286000" cy="118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AA4485-A464-E8F6-F57D-248A4A59B0B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84B884E1-AD2A-5D5D-48DA-D8B8E987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 dirty="0" err="1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가공시스템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6" y="1353647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F68C3-167E-451C-8815-76D6C10B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보정의 의미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Hand Eye Calibration : 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비전 부분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(Eye)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End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                    - Effector(Hand)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좌표를 보정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Picture 2" descr="C:\Users\user\Desktop\sda.JPG"/>
          <p:cNvPicPr>
            <a:picLocks noChangeAspect="1" noChangeArrowheads="1"/>
          </p:cNvPicPr>
          <p:nvPr/>
        </p:nvPicPr>
        <p:blipFill>
          <a:blip r:embed="rId3" cstate="print"/>
          <a:srcRect b="49397"/>
          <a:stretch>
            <a:fillRect/>
          </a:stretch>
        </p:blipFill>
        <p:spPr bwMode="auto">
          <a:xfrm>
            <a:off x="193966" y="3430799"/>
            <a:ext cx="4294909" cy="21802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12" name="Picture 2" descr="C:\Users\user\Desktop\handtoeye.JPG"/>
          <p:cNvPicPr>
            <a:picLocks noChangeAspect="1" noChangeArrowheads="1"/>
          </p:cNvPicPr>
          <p:nvPr/>
        </p:nvPicPr>
        <p:blipFill>
          <a:blip r:embed="rId4" cstate="print"/>
          <a:srcRect t="11757" r="8694" b="13113"/>
          <a:stretch>
            <a:fillRect/>
          </a:stretch>
        </p:blipFill>
        <p:spPr bwMode="auto">
          <a:xfrm flipH="1">
            <a:off x="4724401" y="3399286"/>
            <a:ext cx="4194353" cy="2252001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40925803"/>
      </p:ext>
    </p:extLst>
  </p:cSld>
  <p:clrMapOvr>
    <a:masterClrMapping/>
  </p:clrMapOvr>
  <p:transition advTm="2732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4E145-4466-9072-662E-1339B1B07EF8}"/>
              </a:ext>
            </a:extLst>
          </p:cNvPr>
          <p:cNvGrpSpPr/>
          <p:nvPr/>
        </p:nvGrpSpPr>
        <p:grpSpPr>
          <a:xfrm>
            <a:off x="852488" y="1511830"/>
            <a:ext cx="7215188" cy="5357816"/>
            <a:chOff x="852488" y="1511830"/>
            <a:chExt cx="7215188" cy="5357816"/>
          </a:xfrm>
        </p:grpSpPr>
        <p:sp>
          <p:nvSpPr>
            <p:cNvPr id="10" name="타원 9"/>
            <p:cNvSpPr/>
            <p:nvPr/>
          </p:nvSpPr>
          <p:spPr>
            <a:xfrm>
              <a:off x="5638802" y="4797955"/>
              <a:ext cx="1928813" cy="1928812"/>
            </a:xfrm>
            <a:prstGeom prst="ellipse">
              <a:avLst/>
            </a:prstGeom>
            <a:solidFill>
              <a:srgbClr val="397A91"/>
            </a:solidFill>
            <a:ln>
              <a:solidFill>
                <a:srgbClr val="438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3316" name="Picture 6" descr="C:\Users\cailab\Desktop\guy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95490" y="1511830"/>
              <a:ext cx="5359400" cy="280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직선 연결선 7"/>
            <p:cNvCxnSpPr/>
            <p:nvPr/>
          </p:nvCxnSpPr>
          <p:spPr>
            <a:xfrm>
              <a:off x="2138364" y="5726642"/>
              <a:ext cx="4786312" cy="1588"/>
            </a:xfrm>
            <a:prstGeom prst="line">
              <a:avLst/>
            </a:prstGeom>
            <a:ln w="203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6424615" y="5298017"/>
              <a:ext cx="357187" cy="357188"/>
            </a:xfrm>
            <a:prstGeom prst="ellipse">
              <a:avLst/>
            </a:prstGeom>
            <a:solidFill>
              <a:srgbClr val="DDDDD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424615" y="5869517"/>
              <a:ext cx="357187" cy="3571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 flipH="1" flipV="1">
              <a:off x="6032502" y="4975757"/>
              <a:ext cx="1643063" cy="1587"/>
            </a:xfrm>
            <a:prstGeom prst="line">
              <a:avLst/>
            </a:prstGeom>
            <a:ln w="203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852488" y="5298017"/>
              <a:ext cx="1571625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호 17"/>
            <p:cNvSpPr/>
            <p:nvPr/>
          </p:nvSpPr>
          <p:spPr>
            <a:xfrm rot="270633">
              <a:off x="6424614" y="4726521"/>
              <a:ext cx="1643062" cy="2143125"/>
            </a:xfrm>
            <a:prstGeom prst="arc">
              <a:avLst/>
            </a:prstGeom>
            <a:ln w="508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09863" y="4726517"/>
              <a:ext cx="285750" cy="2000250"/>
            </a:xfrm>
            <a:prstGeom prst="rect">
              <a:avLst/>
            </a:prstGeom>
            <a:solidFill>
              <a:srgbClr val="B09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76450" y="3354918"/>
              <a:ext cx="1352550" cy="638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EDE9D5-685B-AF91-67DC-E116AE54F22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F9C8B6E-36DF-43CC-B39B-053503F89344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9090" name="Picture 2" descr="C:\Users\cailab\Desktop\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47288"/>
            <a:ext cx="9113251" cy="4946650"/>
          </a:xfrm>
          <a:prstGeom prst="rect">
            <a:avLst/>
          </a:prstGeom>
          <a:noFill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E1ADCDD-40BB-041A-F512-040E5961EAD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1F57D485-FAA1-E4F2-E6D1-4E7BDE5FB667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도면해석자동화 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 가공시스템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*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고객사로부터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이미지 파일 또는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파일을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전송받아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해석결과를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DB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화하고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가공을 한 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무인수송기술과 결합시켜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완전한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 및 운반 시스템을 구현할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3.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도면해석자동화 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-  </a:t>
            </a:r>
            <a:r>
              <a:rPr kumimoji="0" lang="ko-KR" altLang="en-US" sz="2800" b="1" i="0" u="none" strike="noStrike" kern="1200" cap="none" spc="-15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늑근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 가공시스템</a:t>
            </a:r>
          </a:p>
        </p:txBody>
      </p:sp>
      <p:pic>
        <p:nvPicPr>
          <p:cNvPr id="2" name="Picture 2" descr="C:\Users\cailab\Desktop\rjstj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488" y="4330402"/>
            <a:ext cx="1607038" cy="1758775"/>
          </a:xfrm>
          <a:prstGeom prst="rect">
            <a:avLst/>
          </a:prstGeom>
          <a:noFill/>
        </p:spPr>
      </p:pic>
      <p:pic>
        <p:nvPicPr>
          <p:cNvPr id="87043" name="Picture 3" descr="C:\Users\cailab\Desktop\공장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0350" y="4375150"/>
            <a:ext cx="1847850" cy="1631950"/>
          </a:xfrm>
          <a:prstGeom prst="rect">
            <a:avLst/>
          </a:prstGeom>
          <a:noFill/>
        </p:spPr>
      </p:pic>
      <p:cxnSp>
        <p:nvCxnSpPr>
          <p:cNvPr id="16" name="구부러진 연결선 15"/>
          <p:cNvCxnSpPr>
            <a:stCxn id="2" idx="0"/>
            <a:endCxn id="87043" idx="0"/>
          </p:cNvCxnSpPr>
          <p:nvPr/>
        </p:nvCxnSpPr>
        <p:spPr>
          <a:xfrm rot="16200000" flipH="1">
            <a:off x="4490764" y="1331644"/>
            <a:ext cx="44752" cy="6042269"/>
          </a:xfrm>
          <a:prstGeom prst="curvedConnector3">
            <a:avLst>
              <a:gd name="adj1" fmla="val -5108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4" name="Picture 4" descr="C:\Users\cailab\Desktop\xmfj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9077" y="5505450"/>
            <a:ext cx="3187700" cy="1200150"/>
          </a:xfrm>
          <a:prstGeom prst="rect">
            <a:avLst/>
          </a:prstGeom>
          <a:noFill/>
        </p:spPr>
      </p:pic>
      <p:cxnSp>
        <p:nvCxnSpPr>
          <p:cNvPr id="23" name="직선 화살표 연결선 22"/>
          <p:cNvCxnSpPr/>
          <p:nvPr/>
        </p:nvCxnSpPr>
        <p:spPr>
          <a:xfrm rot="10800000" flipV="1">
            <a:off x="6124575" y="5905503"/>
            <a:ext cx="400050" cy="219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>
            <a:off x="2438405" y="5867402"/>
            <a:ext cx="371473" cy="2666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43175" y="3552825"/>
            <a:ext cx="4191000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이미지 또는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CAD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전송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924300" y="5048250"/>
            <a:ext cx="1381126" cy="132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무인수송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48475" y="59531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가공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6877050" y="3819525"/>
            <a:ext cx="1381126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 해석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923927" y="3676650"/>
            <a:ext cx="1285875" cy="6191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도면작성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893322"/>
            <a:chOff x="2362013" y="1484405"/>
            <a:chExt cx="7225457" cy="11910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575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BIM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7421" y="260232"/>
            <a:ext cx="6770111" cy="1510378"/>
            <a:chOff x="2280688" y="1484405"/>
            <a:chExt cx="7225457" cy="2013834"/>
          </a:xfrm>
        </p:grpSpPr>
        <p:sp>
          <p:nvSpPr>
            <p:cNvPr id="9" name="TextBox 8"/>
            <p:cNvSpPr txBox="1"/>
            <p:nvPr/>
          </p:nvSpPr>
          <p:spPr>
            <a:xfrm>
              <a:off x="2280688" y="2734955"/>
              <a:ext cx="7225457" cy="763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누수탐지관리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C31DE-3F36-7BF4-3DE0-41492BB1C560}"/>
              </a:ext>
            </a:extLst>
          </p:cNvPr>
          <p:cNvSpPr txBox="1"/>
          <p:nvPr/>
        </p:nvSpPr>
        <p:spPr>
          <a:xfrm>
            <a:off x="-9524" y="2860227"/>
            <a:ext cx="9144000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터널 및 교량 모니터링 시스템</a:t>
            </a:r>
            <a:endParaRPr lang="ko-KR" altLang="en-US" sz="24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1484313"/>
            <a:ext cx="73914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endParaRPr lang="en-US" altLang="ko-KR" sz="2400" b="1" dirty="0">
              <a:latin typeface="Verdana" pitchFamily="34" charset="0"/>
              <a:ea typeface="210 옴니고딕 030" panose="02020603020101020101" pitchFamily="18" charset="-127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63514" y="250826"/>
            <a:ext cx="1915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연구과제</a:t>
            </a:r>
            <a:endParaRPr lang="en-US" altLang="ko-KR" sz="2800" b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8" name="직사각형 3"/>
          <p:cNvSpPr>
            <a:spLocks noChangeArrowheads="1"/>
          </p:cNvSpPr>
          <p:nvPr/>
        </p:nvSpPr>
        <p:spPr bwMode="auto">
          <a:xfrm>
            <a:off x="323850" y="1196975"/>
            <a:ext cx="849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2162" name="Picture 2" descr="C:\Users\cailab\Desktop\ㅠ얀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077" y="2558988"/>
            <a:ext cx="8178800" cy="4299011"/>
          </a:xfrm>
          <a:prstGeom prst="rect">
            <a:avLst/>
          </a:prstGeom>
          <a:noFill/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0825" y="1356489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BIM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이란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가상공간에 기획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엔지니어링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전기 등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시공 및 유지관리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폐기까지 가상으로 시설물을 모델링 하는 과정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B6635EE-E741-93F6-AEF5-89B824282913}"/>
              </a:ext>
            </a:extLst>
          </p:cNvPr>
          <p:cNvSpPr txBox="1">
            <a:spLocks/>
          </p:cNvSpPr>
          <p:nvPr/>
        </p:nvSpPr>
        <p:spPr>
          <a:xfrm>
            <a:off x="250825" y="725537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BIM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개요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(Building Information Modeling)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37519C-6C8C-A7B5-7FE4-3FDF3F20C6E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누수탐지는 발견 위치도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이유도 다양하며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 시 고가의 장비를 이용해 누수의 원인을 파악함에도 불구하고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시간이 오래 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 위치를 찾기 어려운 작업이다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93186" name="Picture 2" descr="C:\Users\cailab\Desktop\누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073" y="3694670"/>
            <a:ext cx="3949700" cy="2998230"/>
          </a:xfrm>
          <a:prstGeom prst="rect">
            <a:avLst/>
          </a:prstGeom>
          <a:noFill/>
        </p:spPr>
      </p:pic>
      <p:pic>
        <p:nvPicPr>
          <p:cNvPr id="93187" name="Picture 3" descr="C:\Users\cailab\Desktop\snx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1303" y="3694670"/>
            <a:ext cx="3949700" cy="2998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524377" y="3609979"/>
            <a:ext cx="4257675" cy="2004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 BIM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연동을 위해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다음과 같이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온습도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감지 센서를 건물의 각 구간에 설치한다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고성능 센서의 가격이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7700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</a:p>
        </p:txBody>
      </p:sp>
      <p:pic>
        <p:nvPicPr>
          <p:cNvPr id="14" name="Picture 1" descr="C:\Users\cailab\Desktop\고성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8050" y="1276350"/>
            <a:ext cx="1228008" cy="2095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5" name="Picture 2" descr="C:\Users\cailab\Desktop\곳곳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" y="2168528"/>
            <a:ext cx="4223119" cy="4127501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819150" y="25146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00200" y="25146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0100" y="3086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81150" y="3086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0575" y="3609976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1625" y="3609976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0100" y="4181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81150" y="4181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0575" y="47815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71625" y="47815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0575" y="5324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1625" y="53244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71725" y="2867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52775" y="2867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62200" y="3409950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43250" y="3409950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71725" y="4010027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52775" y="4010027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62200" y="45243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43250" y="45243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90775" y="50863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71825" y="50863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09825" y="56197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90875" y="56197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46" name="직선 연결선 45"/>
          <p:cNvCxnSpPr>
            <a:endCxn id="14" idx="1"/>
          </p:cNvCxnSpPr>
          <p:nvPr/>
        </p:nvCxnSpPr>
        <p:spPr>
          <a:xfrm flipV="1">
            <a:off x="3676650" y="2324100"/>
            <a:ext cx="1041400" cy="400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330148" y="1498252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Picture 2" descr="C:\Users\cailab\Desktop\곳곳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" y="1616078"/>
            <a:ext cx="4213594" cy="41275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942975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24025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3925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4975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4400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95450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3925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04975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14400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95450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14400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95450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95550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76600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86025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67075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5550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76600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86025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67075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14600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95650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33650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14700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71" name="Picture 2" descr="C:\Users\cailab\Desktop\곳곳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0858" y="1616078"/>
            <a:ext cx="4223119" cy="41275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5540006" y="1962151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330581" y="1952627"/>
            <a:ext cx="133350" cy="1619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520956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02006" y="253365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11431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92481" y="30575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20956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02006" y="3629025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511431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92481" y="42291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511431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292481" y="47720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092581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73631" y="2314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083056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64106" y="28575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092581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873631" y="345757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83056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64106" y="3971929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111631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92681" y="45339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130681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911731" y="5067304"/>
            <a:ext cx="133350" cy="1619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6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42926" y="5934075"/>
            <a:ext cx="3419474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   </a:t>
            </a:r>
          </a:p>
        </p:txBody>
      </p:sp>
      <p:sp>
        <p:nvSpPr>
          <p:cNvPr id="9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810250" y="5886450"/>
            <a:ext cx="17907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None/>
            </a:pPr>
            <a:r>
              <a:rPr lang="en-US" altLang="ko-KR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누수탐지 관리 시스템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6225" y="1479202"/>
            <a:ext cx="8867776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누수 탐지하는데 걸리는 시간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비용이 감소될 것이다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실시간 모니터링을 통한 빠른 처리로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거주민과 빌딩에 있는 사람들의 피해를 최소화 할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 rot="20072730">
            <a:off x="6306802" y="3806366"/>
            <a:ext cx="1337345" cy="4174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91492" y="4530441"/>
            <a:ext cx="1551709" cy="9836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0E74BDD-2288-4955-BCED-8609EFDE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07129" y="4668981"/>
            <a:ext cx="706581" cy="692728"/>
          </a:xfrm>
          <a:prstGeom prst="ellipse">
            <a:avLst/>
          </a:prstGeom>
          <a:solidFill>
            <a:srgbClr val="569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06292" y="4599713"/>
            <a:ext cx="789709" cy="7897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26874" y="3380509"/>
            <a:ext cx="817418" cy="81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8728" y="5618492"/>
            <a:ext cx="3692001" cy="629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226365" y="5660055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Camera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188765" y="5715471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Robot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981201" y="5029200"/>
            <a:ext cx="2175164" cy="138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4551454" y="3443326"/>
            <a:ext cx="1378292" cy="574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(5m, 3m)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sp>
        <p:nvSpPr>
          <p:cNvPr id="34" name="타원형 설명선 33"/>
          <p:cNvSpPr/>
          <p:nvPr/>
        </p:nvSpPr>
        <p:spPr>
          <a:xfrm flipH="1">
            <a:off x="1" y="2770909"/>
            <a:ext cx="2189018" cy="1413164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 물체는  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(5m, 3m)</a:t>
            </a:r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위치해 있어</a:t>
            </a:r>
          </a:p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156364" y="3796145"/>
            <a:ext cx="0" cy="12607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694220" y="5015346"/>
            <a:ext cx="2175164" cy="138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883236" y="3810000"/>
            <a:ext cx="0" cy="12607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 rot="19176481">
            <a:off x="5475529" y="4415965"/>
            <a:ext cx="1337345" cy="4174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 rot="3852700">
            <a:off x="7281490" y="3583210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20216229">
            <a:off x="7406184" y="3292267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 rot="20216229">
            <a:off x="7586292" y="3694045"/>
            <a:ext cx="651352" cy="2061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0" name="타원형 설명선 59"/>
          <p:cNvSpPr/>
          <p:nvPr/>
        </p:nvSpPr>
        <p:spPr>
          <a:xfrm>
            <a:off x="7148944" y="2105891"/>
            <a:ext cx="1828800" cy="96981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아무것도 없는데</a:t>
            </a: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????</a:t>
            </a:r>
            <a:endParaRPr lang="ko-KR" altLang="en-US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카메라로 인식한 정보를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기준으로 알려줘야 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521147"/>
      </p:ext>
    </p:extLst>
  </p:cSld>
  <p:clrMapOvr>
    <a:masterClrMapping/>
  </p:clrMapOvr>
  <p:transition advTm="37672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12055" y="1298227"/>
            <a:ext cx="6352910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28600" y="1479202"/>
            <a:ext cx="8915400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국내 도로 터널 및 교량의 수는 매년 증가하고 있으며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여기에 철도 터널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해저터널을 고려하면 증가폭은 더욱 크다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우리나라의 대부분의 시설물이 내진설계 기준에 취약하여 노후 시설물의 안전관리에 대한 필요성이 커지고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교량의 유지보수 비용 절감을 위해서는 이를 모니터링 할 시스템이 필요하다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47650" y="1513761"/>
            <a:ext cx="3915395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‘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아워브래인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기업의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BIG EYE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시스템으로 터널 균열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진단중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라인 카메라를 이용하여 터널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라이닝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촬영 후 이미지 분석을 통해 터널 손상 조사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균열 정보 엑셀파일 및 이미지 자료 제공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FEB936-7BF7-D690-CE70-554B8C1F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7499"/>
            <a:ext cx="4113472" cy="1682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B3F7F6-FC8E-B5F3-E2FB-A7CAA70C21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203160"/>
            <a:ext cx="4113472" cy="16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9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576823" y="5659627"/>
            <a:ext cx="8117633" cy="10033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구조물의 취약 부위에 센서를 활용하여 변형 및 균열에 대한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데이터를 실시간으로 알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5003B-53BD-3FDB-B8F5-80E09E71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0" y="1546118"/>
            <a:ext cx="4326630" cy="2222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6CF6F5-7531-746C-FBC6-0A694AAC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2" y="1546118"/>
            <a:ext cx="4326630" cy="2222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CAE1DC-9663-68CA-3137-3E4D21C70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6" y="3817521"/>
            <a:ext cx="1686221" cy="1420009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A388694-EEDF-6F62-3072-9640727C1873}"/>
              </a:ext>
            </a:extLst>
          </p:cNvPr>
          <p:cNvSpPr txBox="1">
            <a:spLocks/>
          </p:cNvSpPr>
          <p:nvPr/>
        </p:nvSpPr>
        <p:spPr>
          <a:xfrm>
            <a:off x="1768138" y="5087281"/>
            <a:ext cx="833220" cy="356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1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압전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CAD1F4-7666-9493-3394-B7481EDA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649" y="3914784"/>
            <a:ext cx="1283179" cy="1145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703783-1245-DA8E-B3B0-53EF7589B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620" y="4055027"/>
            <a:ext cx="1414558" cy="11825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C7674F-F063-4FEB-BD77-8B48C6981621}"/>
              </a:ext>
            </a:extLst>
          </p:cNvPr>
          <p:cNvSpPr txBox="1">
            <a:spLocks/>
          </p:cNvSpPr>
          <p:nvPr/>
        </p:nvSpPr>
        <p:spPr>
          <a:xfrm>
            <a:off x="4021189" y="5276750"/>
            <a:ext cx="889940" cy="48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1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변형률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E802FCB-279A-2A52-FD56-CF955E6063EC}"/>
              </a:ext>
            </a:extLst>
          </p:cNvPr>
          <p:cNvSpPr txBox="1">
            <a:spLocks/>
          </p:cNvSpPr>
          <p:nvPr/>
        </p:nvSpPr>
        <p:spPr>
          <a:xfrm>
            <a:off x="5844410" y="5332558"/>
            <a:ext cx="1414558" cy="48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가속도</a:t>
            </a:r>
            <a:r>
              <a:rPr lang="en-US" altLang="ko-KR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기울기 센서</a:t>
            </a: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616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279918" y="522514"/>
            <a:ext cx="8509519" cy="18662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89856" y="753184"/>
            <a:ext cx="639413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터널 및 교량 모니터링 시스템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1512055" y="1298227"/>
            <a:ext cx="6352910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797" y="6927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35472" y="1479202"/>
            <a:ext cx="2755598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실시간 모니터링을 통한 비용 감소 및 시간 절감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문제 발생 전 사전 대처 가능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다른 센서들과 함께 사용 가능하여 통합관제센터 기능 실현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66F78C-AACA-9BA0-AC80-395024B5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835" y="1616098"/>
            <a:ext cx="4911694" cy="45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8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893322"/>
            <a:chOff x="2362013" y="1484405"/>
            <a:chExt cx="7225457" cy="11910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575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Unity Robot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1349"/>
            <a:ext cx="9144000" cy="1172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b="1" dirty="0"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배관에 문제가 생기면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다음과 같이 로봇으로 내부를 검사 해주는 로봇이다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배관에 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들어가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단순한 검사뿐만 아니라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청소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접합 등 전반적인 배관 품질관리를 해주는 로봇   </a:t>
            </a:r>
            <a:endParaRPr lang="en-US" altLang="ko-KR" b="1" dirty="0"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이다</a:t>
            </a:r>
            <a:r>
              <a:rPr lang="en-US" altLang="ko-KR" b="1" dirty="0">
                <a:ea typeface="210 옴니고딕 030" panose="0202060302010102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dirty="0"/>
              <a:t> </a:t>
            </a:r>
            <a:endParaRPr lang="ko-KR" altLang="en-US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</a:endParaRPr>
          </a:p>
        </p:txBody>
      </p:sp>
      <p:pic>
        <p:nvPicPr>
          <p:cNvPr id="4098" name="Picture 2" descr="C:\Users\cailab\Desktop\파이프관리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492" y="3208866"/>
            <a:ext cx="5289550" cy="3276599"/>
          </a:xfrm>
          <a:prstGeom prst="rect">
            <a:avLst/>
          </a:prstGeom>
          <a:noFill/>
        </p:spPr>
      </p:pic>
      <p:pic>
        <p:nvPicPr>
          <p:cNvPr id="4099" name="Picture 3" descr="C:\Users\cailab\Desktop\배관내시경로봇.PNG"/>
          <p:cNvPicPr>
            <a:picLocks noChangeAspect="1" noChangeArrowheads="1"/>
          </p:cNvPicPr>
          <p:nvPr/>
        </p:nvPicPr>
        <p:blipFill>
          <a:blip r:embed="rId5"/>
          <a:srcRect l="31460" r="34762"/>
          <a:stretch>
            <a:fillRect/>
          </a:stretch>
        </p:blipFill>
        <p:spPr bwMode="auto">
          <a:xfrm>
            <a:off x="5782735" y="3200400"/>
            <a:ext cx="2777065" cy="3273425"/>
          </a:xfrm>
          <a:prstGeom prst="rect">
            <a:avLst/>
          </a:prstGeom>
          <a:noFill/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A2DB51-9B0D-4B53-A36C-FCC7B6807844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E07D43D2-7ED1-40B0-BC01-D4BA263CBF0E}"/>
              </a:ext>
            </a:extLst>
          </p:cNvPr>
          <p:cNvSpPr txBox="1">
            <a:spLocks/>
          </p:cNvSpPr>
          <p:nvPr/>
        </p:nvSpPr>
        <p:spPr>
          <a:xfrm>
            <a:off x="256545" y="700126"/>
            <a:ext cx="852550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유리섬유로 구성된 복합소재 배관은 용접이 어려워 작업자가 일일이 수지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섬유를 덧대야 하는데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과정에서 유독성 물질이 발생해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산업재해 및 안전사고로 이어질 수 있다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로봇은 저가지만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사람이 직접 조종하고 있으며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굽어진 파이프 안으로 들어갈 경우 조종이 쉽지가 않다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또한 로봇에 호스를 연결했기 때문에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너무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깊은곳은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들어갈 수 없는 문제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점이 존재한다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91844" y="128105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BIM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기술과 연동해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건물 내부의 파이프를 메타버스 공간상에 띄우고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로봇의 실시간 위치를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수신받아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공간상에 띄우도록 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로봇이 지나간 경로를 메타버스공간상에 표시를 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검사 또는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작업을 한 구역과 그렇지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않은곳을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구분짓는다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5122" name="Picture 2" descr="C:\Users\cailab\Desktop\파임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7525" y="3518017"/>
            <a:ext cx="3831057" cy="2796528"/>
          </a:xfrm>
          <a:prstGeom prst="rect">
            <a:avLst/>
          </a:prstGeom>
          <a:noFill/>
        </p:spPr>
      </p:pic>
      <p:pic>
        <p:nvPicPr>
          <p:cNvPr id="18" name="Picture 2" descr="C:\Users\cailab\Desktop\파이프관리.PNG"/>
          <p:cNvPicPr>
            <a:picLocks noChangeAspect="1" noChangeArrowheads="1"/>
          </p:cNvPicPr>
          <p:nvPr/>
        </p:nvPicPr>
        <p:blipFill>
          <a:blip r:embed="rId4"/>
          <a:srcRect r="13336"/>
          <a:stretch>
            <a:fillRect/>
          </a:stretch>
        </p:blipFill>
        <p:spPr bwMode="auto">
          <a:xfrm>
            <a:off x="492073" y="3518016"/>
            <a:ext cx="3906309" cy="2792125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6409267" y="5816600"/>
            <a:ext cx="279400" cy="24553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cxnSpLocks/>
            <a:stCxn id="5122" idx="1"/>
          </p:cNvCxnSpPr>
          <p:nvPr/>
        </p:nvCxnSpPr>
        <p:spPr>
          <a:xfrm>
            <a:off x="4707525" y="4916281"/>
            <a:ext cx="579858" cy="4106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30" idx="2"/>
          </p:cNvCxnSpPr>
          <p:nvPr/>
        </p:nvCxnSpPr>
        <p:spPr>
          <a:xfrm rot="16200000" flipH="1">
            <a:off x="5251450" y="5573183"/>
            <a:ext cx="495303" cy="846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/>
          <p:cNvSpPr/>
          <p:nvPr/>
        </p:nvSpPr>
        <p:spPr>
          <a:xfrm>
            <a:off x="4910667" y="51138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4851400" y="5122333"/>
            <a:ext cx="474133" cy="8467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원호 37"/>
          <p:cNvSpPr/>
          <p:nvPr/>
        </p:nvSpPr>
        <p:spPr>
          <a:xfrm rot="10800000">
            <a:off x="5494868" y="55456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740400" y="5968999"/>
            <a:ext cx="897467" cy="1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원격 조종으로 좀 더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효율적인 작업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AI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활용해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검사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또는 관리하는 기능을 부가한다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SLAM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기술도 활용하여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사전에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BIM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정보가 없는 곳의 경우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만들어 </a:t>
            </a:r>
            <a:r>
              <a:rPr lang="en-US" altLang="ko-KR" sz="2000" b="1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상에 띄우는 것도 가능하다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122" name="Picture 2" descr="C:\Users\cailab\Desktop\파임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1875" y="3242734"/>
            <a:ext cx="3831057" cy="2762661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6409267" y="5816600"/>
            <a:ext cx="279400" cy="24553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stCxn id="5122" idx="1"/>
          </p:cNvCxnSpPr>
          <p:nvPr/>
        </p:nvCxnSpPr>
        <p:spPr>
          <a:xfrm rot="10800000" flipH="1" flipV="1">
            <a:off x="4821875" y="4624064"/>
            <a:ext cx="579858" cy="2413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30" idx="2"/>
          </p:cNvCxnSpPr>
          <p:nvPr/>
        </p:nvCxnSpPr>
        <p:spPr>
          <a:xfrm rot="16200000" flipH="1">
            <a:off x="5251450" y="5573183"/>
            <a:ext cx="495303" cy="8469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/>
          <p:cNvSpPr/>
          <p:nvPr/>
        </p:nvSpPr>
        <p:spPr>
          <a:xfrm>
            <a:off x="4910667" y="51138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4851400" y="5122333"/>
            <a:ext cx="474133" cy="8467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원호 37"/>
          <p:cNvSpPr/>
          <p:nvPr/>
        </p:nvSpPr>
        <p:spPr>
          <a:xfrm rot="10800000">
            <a:off x="5494868" y="5545667"/>
            <a:ext cx="584200" cy="431800"/>
          </a:xfrm>
          <a:prstGeom prst="arc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740400" y="5968999"/>
            <a:ext cx="897467" cy="1"/>
          </a:xfrm>
          <a:prstGeom prst="line">
            <a:avLst/>
          </a:prstGeom>
          <a:ln w="1016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cailab\Desktop\fhqh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49" y="3161837"/>
            <a:ext cx="3322918" cy="280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Pipe Care Robot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기대효과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 파이프 로봇을 이용한 작업은 카메라의 화면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 때까지 얼마나 이동했는지에 대한 정보와 도면을 이용해 로봇의 위치를 파악했다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아이디어를 적용한다면 작업을 진행할 때 로봇의 위치를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공간에 띄워주기 때문에 직관적으로 알 수 있어 작업의 용이성을 높일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호스가 연결되어 있는 로봇이기 때문에 이동 경로를 잘 못 설정하면 호스가 꼬이는 문제가 생길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꼬이는 문제가 발생할 확률이 적은 경로를 사전에 탐색하여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Metaverse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공간에 띄울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제공된 경로를 이용해 작업을 진행한다면 기존보다 작업 효율을 높일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457200" indent="-457200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배관 설계에 관련된 자료가 없는 경우 로봇을 이용하여 제작 가능하다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6" name="Picture 2" descr="C:\Users\user\Desktop\handtoeye.JPG"/>
          <p:cNvPicPr>
            <a:picLocks noChangeAspect="1" noChangeArrowheads="1"/>
          </p:cNvPicPr>
          <p:nvPr/>
        </p:nvPicPr>
        <p:blipFill>
          <a:blip r:embed="rId3" cstate="print"/>
          <a:srcRect t="11757" r="8694" b="13113"/>
          <a:stretch>
            <a:fillRect/>
          </a:stretch>
        </p:blipFill>
        <p:spPr bwMode="auto">
          <a:xfrm flipH="1">
            <a:off x="540327" y="2138519"/>
            <a:ext cx="7065820" cy="3793728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8" name="직선 화살표 연결선 27"/>
          <p:cNvCxnSpPr/>
          <p:nvPr/>
        </p:nvCxnSpPr>
        <p:spPr>
          <a:xfrm rot="16200000" flipV="1">
            <a:off x="621290" y="3198235"/>
            <a:ext cx="1866038" cy="2251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7065820" y="3020295"/>
            <a:ext cx="13855" cy="19673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65821" y="5001495"/>
            <a:ext cx="1870363" cy="27709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510148" y="3768436"/>
            <a:ext cx="2161309" cy="360219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065821" y="4987637"/>
            <a:ext cx="457199" cy="1385454"/>
          </a:xfrm>
          <a:prstGeom prst="straightConnector1">
            <a:avLst/>
          </a:prstGeom>
          <a:ln w="50800">
            <a:solidFill>
              <a:srgbClr val="569C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537858" y="4059383"/>
            <a:ext cx="457199" cy="1385454"/>
          </a:xfrm>
          <a:prstGeom prst="straightConnector1">
            <a:avLst/>
          </a:prstGeom>
          <a:ln w="50800">
            <a:solidFill>
              <a:srgbClr val="569C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변환관계를 나타내는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Matrix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구하는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것이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Hand Eye Calibration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목적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12469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893322"/>
            <a:chOff x="2362013" y="1484405"/>
            <a:chExt cx="7225457" cy="11910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575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b="1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추가 아이디어 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 이용한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72997" y="1479202"/>
            <a:ext cx="8871004" cy="537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건솔루션이 현실 공간을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구현하는 방식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: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사람이 직접 사물의 위치를 실측 또는 도면 등을 참고하여 배치하고 있음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-&gt;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모델링을 하는 과정까지는 동일하지만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  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 된 사물을 배치하는 방법을 간략화 혹은 자동화 시킬 수 있는 방안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구현 알고리즘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1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*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현장에서 로봇이나 폰을 이용해서 사람이 공간을 매핑하기만 하면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좌표를 원하는 사물의 사진이나 모델링된 이미지를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사물의 좌표를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제공하는 형태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3B759-6C83-4632-B38B-14456CB37D94}"/>
              </a:ext>
            </a:extLst>
          </p:cNvPr>
          <p:cNvSpPr txBox="1"/>
          <p:nvPr/>
        </p:nvSpPr>
        <p:spPr>
          <a:xfrm>
            <a:off x="673453" y="5795387"/>
            <a:ext cx="847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+) 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폰으로 사람이 매핑하는 과정은 </a:t>
            </a:r>
            <a:endParaRPr lang="en-US" altLang="ko-KR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자율주행팀이 진행했던 </a:t>
            </a:r>
            <a:r>
              <a:rPr lang="en-US" altLang="ko-KR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RTAB MAP</a:t>
            </a:r>
            <a:r>
              <a:rPr lang="ko-KR" altLang="en-US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이용하면 좋을 듯</a:t>
            </a:r>
          </a:p>
        </p:txBody>
      </p:sp>
    </p:spTree>
    <p:extLst>
      <p:ext uri="{BB962C8B-B14F-4D97-AF65-F5344CB8AC3E}">
        <p14:creationId xmlns:p14="http://schemas.microsoft.com/office/powerpoint/2010/main" val="385961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 이용한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20C887-8A8F-488A-9E60-6193D010640E}"/>
              </a:ext>
            </a:extLst>
          </p:cNvPr>
          <p:cNvGrpSpPr/>
          <p:nvPr/>
        </p:nvGrpSpPr>
        <p:grpSpPr>
          <a:xfrm>
            <a:off x="2277940" y="1705274"/>
            <a:ext cx="6252681" cy="2373430"/>
            <a:chOff x="289342" y="1669764"/>
            <a:chExt cx="6252681" cy="23734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6442D2-0B4E-4AAD-A76D-F6094EA4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03" y="1669764"/>
              <a:ext cx="2428680" cy="17779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12EC6A-E820-4BBA-A46A-04AE7DA9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196" y="1669764"/>
              <a:ext cx="2550054" cy="20043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4865E-4643-421C-B5F2-63CB6565E81B}"/>
                </a:ext>
              </a:extLst>
            </p:cNvPr>
            <p:cNvSpPr txBox="1">
              <a:spLocks/>
            </p:cNvSpPr>
            <p:nvPr/>
          </p:nvSpPr>
          <p:spPr>
            <a:xfrm>
              <a:off x="289342" y="3629694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매핑된 맵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CBBD80-4752-435D-890F-A83C757AA86A}"/>
                </a:ext>
              </a:extLst>
            </p:cNvPr>
            <p:cNvSpPr txBox="1">
              <a:spLocks/>
            </p:cNvSpPr>
            <p:nvPr/>
          </p:nvSpPr>
          <p:spPr>
            <a:xfrm>
              <a:off x="3962422" y="3482037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모델링 이미지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혹은 사물 이미지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6C0AAF-1145-4880-8FB9-D093EC3895DF}"/>
              </a:ext>
            </a:extLst>
          </p:cNvPr>
          <p:cNvSpPr txBox="1"/>
          <p:nvPr/>
        </p:nvSpPr>
        <p:spPr>
          <a:xfrm>
            <a:off x="364803" y="2539014"/>
            <a:ext cx="1073380" cy="33735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90311-E2BE-4B66-B83F-EE710E9F6525}"/>
              </a:ext>
            </a:extLst>
          </p:cNvPr>
          <p:cNvSpPr txBox="1"/>
          <p:nvPr/>
        </p:nvSpPr>
        <p:spPr>
          <a:xfrm>
            <a:off x="382558" y="5353236"/>
            <a:ext cx="1970843" cy="65694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OUTPUT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173F0-D795-4E87-93E8-D86F4F95675F}"/>
              </a:ext>
            </a:extLst>
          </p:cNvPr>
          <p:cNvSpPr txBox="1"/>
          <p:nvPr/>
        </p:nvSpPr>
        <p:spPr>
          <a:xfrm>
            <a:off x="2476869" y="5329831"/>
            <a:ext cx="6462943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맵에서 사물이 어디에 위치하는지 상대적인 좌표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0542B0F-759B-452C-A5ED-0BCA87A7354E}"/>
              </a:ext>
            </a:extLst>
          </p:cNvPr>
          <p:cNvSpPr/>
          <p:nvPr/>
        </p:nvSpPr>
        <p:spPr>
          <a:xfrm>
            <a:off x="4857541" y="4319282"/>
            <a:ext cx="852256" cy="769972"/>
          </a:xfrm>
          <a:prstGeom prst="downArrow">
            <a:avLst/>
          </a:prstGeom>
          <a:solidFill>
            <a:srgbClr val="1D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814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 이용한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C0AAF-1145-4880-8FB9-D093EC3895DF}"/>
              </a:ext>
            </a:extLst>
          </p:cNvPr>
          <p:cNvSpPr txBox="1"/>
          <p:nvPr/>
        </p:nvSpPr>
        <p:spPr>
          <a:xfrm>
            <a:off x="364803" y="1560948"/>
            <a:ext cx="8228781" cy="208777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방안 </a:t>
            </a:r>
            <a:r>
              <a:rPr lang="en-US" altLang="ko-KR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</a:t>
            </a:r>
          </a:p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맵에 대해서 매칭 진행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-&gt;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맵이 클수록 연산량이 기하급수적으로 증가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따라서 맵에 대한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segmentation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진행하고 입력하는 모델링 </a:t>
            </a:r>
            <a:b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이미지에 대해서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segmentation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 값을 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input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넣어준다면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연산량을 대폭 감소시킬 수 있을 것으로 예상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BB479-3CA4-4C18-A681-29045C06DF76}"/>
              </a:ext>
            </a:extLst>
          </p:cNvPr>
          <p:cNvSpPr txBox="1"/>
          <p:nvPr/>
        </p:nvSpPr>
        <p:spPr>
          <a:xfrm>
            <a:off x="364802" y="3932367"/>
            <a:ext cx="8228781" cy="188250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방안 </a:t>
            </a:r>
            <a:r>
              <a:rPr lang="en-US" altLang="ko-KR" sz="25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</a:t>
            </a:r>
          </a:p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반자동화 방안 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사물에 대한 위치를 대충 알고 있기 때문에 맵에서 원하는 위치를 클릭하면 해당 좌표 값을 반환해주는 방식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endParaRPr lang="ko-KR" altLang="en-US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460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E02CCF-3CBF-4D67-85CB-84E99439AA12}"/>
              </a:ext>
            </a:extLst>
          </p:cNvPr>
          <p:cNvSpPr/>
          <p:nvPr/>
        </p:nvSpPr>
        <p:spPr>
          <a:xfrm>
            <a:off x="364803" y="2361378"/>
            <a:ext cx="8057837" cy="920915"/>
          </a:xfrm>
          <a:prstGeom prst="rect">
            <a:avLst/>
          </a:prstGeom>
          <a:solidFill>
            <a:srgbClr val="E3E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매핑을 이용한 </a:t>
            </a:r>
            <a:r>
              <a:rPr lang="en-US" altLang="ko-KR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 </a:t>
            </a:r>
            <a:r>
              <a:rPr lang="ko-KR" altLang="en-US" sz="2800" b="1" spc="-15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 상의 오브젝트 자동 배치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BBD80-4752-435D-890F-A83C757AA86A}"/>
              </a:ext>
            </a:extLst>
          </p:cNvPr>
          <p:cNvSpPr txBox="1">
            <a:spLocks/>
          </p:cNvSpPr>
          <p:nvPr/>
        </p:nvSpPr>
        <p:spPr>
          <a:xfrm>
            <a:off x="54791" y="1929084"/>
            <a:ext cx="4932395" cy="4135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일반적인 메타버스 구현 작업 프로세스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173F0-D795-4E87-93E8-D86F4F95675F}"/>
              </a:ext>
            </a:extLst>
          </p:cNvPr>
          <p:cNvSpPr txBox="1"/>
          <p:nvPr/>
        </p:nvSpPr>
        <p:spPr>
          <a:xfrm>
            <a:off x="2313527" y="3516761"/>
            <a:ext cx="3865329" cy="2000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ko-KR" altLang="en-US" sz="20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본 아이디어가 </a:t>
            </a:r>
            <a:endParaRPr lang="en-US" altLang="ko-KR" sz="20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자동화 시킨 과정</a:t>
            </a:r>
            <a:endParaRPr lang="en-US" altLang="ko-KR" sz="2000" b="1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매핑까지 자동화 하려면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자율주행 로봇이 필요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94440C-9C2C-4B11-8259-D5182C8A8F5B}"/>
              </a:ext>
            </a:extLst>
          </p:cNvPr>
          <p:cNvGrpSpPr/>
          <p:nvPr/>
        </p:nvGrpSpPr>
        <p:grpSpPr>
          <a:xfrm>
            <a:off x="589514" y="2498464"/>
            <a:ext cx="7833126" cy="783829"/>
            <a:chOff x="587720" y="2241502"/>
            <a:chExt cx="7968560" cy="7838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4865E-4643-421C-B5F2-63CB6565E81B}"/>
                </a:ext>
              </a:extLst>
            </p:cNvPr>
            <p:cNvSpPr txBox="1">
              <a:spLocks/>
            </p:cNvSpPr>
            <p:nvPr/>
          </p:nvSpPr>
          <p:spPr>
            <a:xfrm>
              <a:off x="5976679" y="2258679"/>
              <a:ext cx="2579601" cy="4135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사물에 대한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기능 부여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F90311-E2BE-4B66-B83F-EE710E9F6525}"/>
                </a:ext>
              </a:extLst>
            </p:cNvPr>
            <p:cNvSpPr txBox="1"/>
            <p:nvPr/>
          </p:nvSpPr>
          <p:spPr>
            <a:xfrm>
              <a:off x="587720" y="2368384"/>
              <a:ext cx="1970843" cy="65694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 모델링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2197F-F33E-40A7-8C8A-6244F17371F4}"/>
                </a:ext>
              </a:extLst>
            </p:cNvPr>
            <p:cNvSpPr txBox="1"/>
            <p:nvPr/>
          </p:nvSpPr>
          <p:spPr>
            <a:xfrm>
              <a:off x="3260771" y="2241502"/>
              <a:ext cx="1970843" cy="65694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메타버스에 </a:t>
              </a:r>
              <a:endPara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457200" indent="-457200" algn="ctr">
                <a:buNone/>
              </a:pPr>
              <a:r>
                <a:rPr lang="ko-KR" altLang="en-US" sz="2000" b="1">
                  <a:solidFill>
                    <a:srgbClr val="3D3C3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사물 배치</a:t>
              </a:r>
            </a:p>
          </p:txBody>
        </p: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37173794-9E4F-46E0-9990-3C2227741BBD}"/>
                </a:ext>
              </a:extLst>
            </p:cNvPr>
            <p:cNvSpPr/>
            <p:nvPr/>
          </p:nvSpPr>
          <p:spPr>
            <a:xfrm>
              <a:off x="2558563" y="2438774"/>
              <a:ext cx="450967" cy="233405"/>
            </a:xfrm>
            <a:prstGeom prst="rightArrow">
              <a:avLst/>
            </a:prstGeom>
            <a:solidFill>
              <a:srgbClr val="1D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B69C1A1D-5744-4BC4-9655-04D38AA62AD8}"/>
                </a:ext>
              </a:extLst>
            </p:cNvPr>
            <p:cNvSpPr/>
            <p:nvPr/>
          </p:nvSpPr>
          <p:spPr>
            <a:xfrm>
              <a:off x="5482856" y="2402281"/>
              <a:ext cx="450967" cy="233405"/>
            </a:xfrm>
            <a:prstGeom prst="rightArrow">
              <a:avLst/>
            </a:prstGeom>
            <a:solidFill>
              <a:srgbClr val="1D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EA468B-79C1-48C4-A682-94F1DA9DE3EF}"/>
              </a:ext>
            </a:extLst>
          </p:cNvPr>
          <p:cNvSpPr txBox="1"/>
          <p:nvPr/>
        </p:nvSpPr>
        <p:spPr>
          <a:xfrm>
            <a:off x="54791" y="3731337"/>
            <a:ext cx="3149777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ctr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3D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스캐너로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ctr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자동화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7E222-A78D-496F-AEC9-50FF34E5C80D}"/>
              </a:ext>
            </a:extLst>
          </p:cNvPr>
          <p:cNvSpPr txBox="1"/>
          <p:nvPr/>
        </p:nvSpPr>
        <p:spPr>
          <a:xfrm>
            <a:off x="270769" y="5869828"/>
            <a:ext cx="8602462" cy="6803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algn="l">
              <a:buNone/>
            </a:pP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사물에 대한 기능 부여만 사람이 관여하고 앞선 과정을 모두 자동화할 수 있음</a:t>
            </a:r>
            <a:endParaRPr lang="en-US" altLang="ko-KR" sz="2000" b="1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 algn="l">
              <a:buNone/>
            </a:pP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=&gt; 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구현 과정을 매우 간단화 할 수 있다</a:t>
            </a:r>
            <a:r>
              <a:rPr lang="en-US" altLang="ko-KR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20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A2DEEB-C6E3-41C7-AE0A-56CEA5750D9F}"/>
              </a:ext>
            </a:extLst>
          </p:cNvPr>
          <p:cNvGrpSpPr/>
          <p:nvPr/>
        </p:nvGrpSpPr>
        <p:grpSpPr>
          <a:xfrm>
            <a:off x="589514" y="5029200"/>
            <a:ext cx="5186039" cy="444335"/>
            <a:chOff x="587720" y="4120206"/>
            <a:chExt cx="5186039" cy="101057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8060B5-1148-4398-91EA-6D4E41F22077}"/>
                </a:ext>
              </a:extLst>
            </p:cNvPr>
            <p:cNvCxnSpPr/>
            <p:nvPr/>
          </p:nvCxnSpPr>
          <p:spPr>
            <a:xfrm>
              <a:off x="587720" y="4127604"/>
              <a:ext cx="0" cy="10031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ECE268F-0228-42FB-8460-D84309BD3CFB}"/>
                </a:ext>
              </a:extLst>
            </p:cNvPr>
            <p:cNvCxnSpPr/>
            <p:nvPr/>
          </p:nvCxnSpPr>
          <p:spPr>
            <a:xfrm>
              <a:off x="5773759" y="4120206"/>
              <a:ext cx="0" cy="10031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A1FEA36-3897-4FA8-B17D-21B68CF76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721" y="5117695"/>
              <a:ext cx="5186037" cy="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5124907-FD36-4FBC-A2A4-63C535E08BD2}"/>
              </a:ext>
            </a:extLst>
          </p:cNvPr>
          <p:cNvSpPr/>
          <p:nvPr/>
        </p:nvSpPr>
        <p:spPr>
          <a:xfrm>
            <a:off x="5144172" y="5481223"/>
            <a:ext cx="677367" cy="31019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15854-7A0B-4E28-941F-B351854773C9}"/>
              </a:ext>
            </a:extLst>
          </p:cNvPr>
          <p:cNvSpPr txBox="1"/>
          <p:nvPr/>
        </p:nvSpPr>
        <p:spPr>
          <a:xfrm>
            <a:off x="184733" y="1450001"/>
            <a:ext cx="16468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06900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86946" y="2500313"/>
            <a:ext cx="6770111" cy="914097"/>
            <a:chOff x="2362013" y="1484405"/>
            <a:chExt cx="7225457" cy="1218795"/>
          </a:xfrm>
        </p:grpSpPr>
        <p:sp>
          <p:nvSpPr>
            <p:cNvPr id="9" name="TextBox 8"/>
            <p:cNvSpPr txBox="1"/>
            <p:nvPr/>
          </p:nvSpPr>
          <p:spPr>
            <a:xfrm>
              <a:off x="2362013" y="2099958"/>
              <a:ext cx="7225457" cy="603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Unity Robot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함초롬바탕" panose="02030604000101010101" pitchFamily="18" charset="-127"/>
                </a:rPr>
                <a:t>사업 계획서</a:t>
              </a:r>
              <a:endParaRPr lang="ko-KR" altLang="en-US" sz="2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7107" y="1484405"/>
              <a:ext cx="3275272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dirty="0">
                  <a:ln w="9525"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  <a:cs typeface="+mj-cs"/>
                </a:rPr>
                <a:t>2022 CAI Lab Meeting</a:t>
              </a:r>
              <a:endParaRPr lang="en-US" altLang="ko-KR" sz="105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7109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D217C8-C1B9-4E84-BCEB-D9195FCD889E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5" y="700126"/>
            <a:ext cx="8525506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참고 자료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0" y="1479202"/>
            <a:ext cx="9144001" cy="5378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None/>
            </a:pPr>
            <a:r>
              <a:rPr lang="en-US" altLang="ko-KR" sz="2000" dirty="0"/>
              <a:t> 1. (</a:t>
            </a:r>
            <a:r>
              <a:rPr lang="ko-KR" altLang="en-US" sz="2000" dirty="0"/>
              <a:t>통신으로 </a:t>
            </a:r>
            <a:r>
              <a:rPr lang="ko-KR" altLang="en-US" sz="2000" dirty="0" err="1"/>
              <a:t>관절값을</a:t>
            </a:r>
            <a:r>
              <a:rPr lang="ko-KR" altLang="en-US" sz="2000" dirty="0"/>
              <a:t> 받았을 때 </a:t>
            </a:r>
            <a:r>
              <a:rPr lang="ko-KR" altLang="en-US" sz="2000" dirty="0" err="1"/>
              <a:t>유니티에서</a:t>
            </a:r>
            <a:r>
              <a:rPr lang="ko-KR" altLang="en-US" sz="2000" dirty="0"/>
              <a:t> 로봇 모션을 연동시기는 방법에 대한 부분만 확인하면 됨</a:t>
            </a:r>
            <a:r>
              <a:rPr lang="en-US" altLang="ko-KR" sz="2000" dirty="0"/>
              <a:t>)    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3"/>
              </a:rPr>
              <a:t>    https://github.com/rparak/Unity3D_Robotics_UR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hlinkClick r:id="rId4"/>
              </a:rPr>
              <a:t>    https://github.com/rparak/Unity3D_Robotics_ABB</a:t>
            </a: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en-US" altLang="ko-KR" sz="2000" dirty="0"/>
              <a:t>Unity</a:t>
            </a:r>
            <a:r>
              <a:rPr lang="ko-KR" altLang="en-US" sz="2000" dirty="0"/>
              <a:t>에 로딩된 기존 로봇의</a:t>
            </a:r>
            <a:r>
              <a:rPr lang="en-US" altLang="ko-KR" sz="2000" dirty="0"/>
              <a:t>. </a:t>
            </a:r>
            <a:r>
              <a:rPr lang="ko-KR" altLang="en-US" sz="2000" dirty="0"/>
              <a:t>로봇 모션 동기화를 위한 가능성 및 예상 투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입 공수</a:t>
            </a:r>
            <a:r>
              <a:rPr lang="en-US" altLang="ko-KR" sz="2000" dirty="0"/>
              <a:t>(</a:t>
            </a:r>
            <a:r>
              <a:rPr lang="ko-KR" altLang="en-US" sz="2000" dirty="0"/>
              <a:t>기간</a:t>
            </a:r>
            <a:r>
              <a:rPr lang="en-US" altLang="ko-KR" sz="2000" dirty="0"/>
              <a:t>)</a:t>
            </a:r>
            <a:r>
              <a:rPr lang="ko-KR" altLang="en-US" sz="2000" dirty="0"/>
              <a:t> 산정</a:t>
            </a:r>
            <a:r>
              <a:rPr lang="en-US" altLang="ko-KR" sz="2000" dirty="0"/>
              <a:t>. </a:t>
            </a:r>
            <a:r>
              <a:rPr lang="ko-KR" altLang="en-US" sz="2000" dirty="0"/>
              <a:t>몇 명이 </a:t>
            </a:r>
            <a:r>
              <a:rPr lang="ko-KR" altLang="en-US" sz="2000" dirty="0" err="1"/>
              <a:t>했을때</a:t>
            </a:r>
            <a:r>
              <a:rPr lang="ko-KR" altLang="en-US" sz="2000" dirty="0"/>
              <a:t> 얼마나 소요</a:t>
            </a:r>
            <a:r>
              <a:rPr lang="en-US" altLang="ko-KR" sz="2000" dirty="0"/>
              <a:t>? (</a:t>
            </a:r>
            <a:r>
              <a:rPr lang="ko-KR" altLang="en-US" sz="2000" dirty="0"/>
              <a:t>모델 올리는데 얼마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</a:t>
            </a:r>
            <a:r>
              <a:rPr lang="ko-KR" altLang="en-US" sz="2000" dirty="0" err="1"/>
              <a:t>받아하는데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얼마정도</a:t>
            </a:r>
            <a:r>
              <a:rPr lang="en-US" altLang="ko-KR" sz="2000" dirty="0"/>
              <a:t>), </a:t>
            </a:r>
            <a:r>
              <a:rPr lang="ko-KR" altLang="en-US" sz="2000" dirty="0"/>
              <a:t>통틀어서 얼마</a:t>
            </a:r>
            <a:r>
              <a:rPr lang="en-US" altLang="ko-KR" sz="2000" dirty="0"/>
              <a:t>, </a:t>
            </a:r>
            <a:r>
              <a:rPr lang="ko-KR" altLang="en-US" sz="2000" dirty="0"/>
              <a:t>로봇마다 다르다</a:t>
            </a:r>
            <a:r>
              <a:rPr lang="en-US" altLang="ko-KR" sz="2000" dirty="0"/>
              <a:t>.</a:t>
            </a:r>
          </a:p>
          <a:p>
            <a:pPr marL="457200" indent="-457200">
              <a:buNone/>
            </a:pP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dirty="0"/>
              <a:t>     2022</a:t>
            </a:r>
            <a:r>
              <a:rPr lang="ko-KR" altLang="en-US" sz="2000" dirty="0"/>
              <a:t>년 </a:t>
            </a:r>
            <a:r>
              <a:rPr lang="en-US" altLang="ko-KR" sz="2000" dirty="0"/>
              <a:t>7</a:t>
            </a:r>
            <a:r>
              <a:rPr lang="ko-KR" altLang="en-US" sz="2000" dirty="0"/>
              <a:t>월 </a:t>
            </a:r>
            <a:r>
              <a:rPr lang="en-US" altLang="ko-KR" sz="2000" dirty="0"/>
              <a:t>25</a:t>
            </a:r>
            <a:r>
              <a:rPr lang="ko-KR" altLang="en-US" sz="2000" dirty="0"/>
              <a:t>일 </a:t>
            </a:r>
            <a:r>
              <a:rPr lang="en-US" altLang="ko-KR" sz="2000" dirty="0"/>
              <a:t>or 2022</a:t>
            </a:r>
            <a:r>
              <a:rPr lang="ko-KR" altLang="en-US" sz="2000" dirty="0"/>
              <a:t>년 </a:t>
            </a:r>
            <a:r>
              <a:rPr lang="en-US" altLang="ko-KR" sz="2000" dirty="0"/>
              <a:t>7</a:t>
            </a:r>
            <a:r>
              <a:rPr lang="ko-KR" altLang="en-US" sz="2000" dirty="0"/>
              <a:t>월 </a:t>
            </a:r>
            <a:r>
              <a:rPr lang="en-US" altLang="ko-KR" sz="2000" dirty="0"/>
              <a:t>26</a:t>
            </a:r>
            <a:r>
              <a:rPr lang="ko-KR" altLang="en-US" sz="2000" dirty="0"/>
              <a:t>일 </a:t>
            </a:r>
            <a:endParaRPr lang="en-US" altLang="ko-KR" sz="2000" dirty="0"/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4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개월정도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457200" indent="-45720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457200" indent="-45720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금액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?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나중에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가능여부와 기간 이야기하면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건솔루션측에서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논의할 예정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6" y="2425353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F4400-072C-4B3D-9BAD-9DA70D8A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84" y="5266737"/>
            <a:ext cx="3136353" cy="15221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BADD19-C0F6-4381-8CB8-B7CBCD7E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63513" y="250826"/>
            <a:ext cx="25907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재직자 석사</a:t>
            </a:r>
            <a:r>
              <a:rPr lang="en-US" altLang="ko-KR" sz="2800" b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</a:p>
        </p:txBody>
      </p:sp>
      <p:sp>
        <p:nvSpPr>
          <p:cNvPr id="15363" name="직사각형 3"/>
          <p:cNvSpPr>
            <a:spLocks noChangeArrowheads="1"/>
          </p:cNvSpPr>
          <p:nvPr/>
        </p:nvSpPr>
        <p:spPr bwMode="auto">
          <a:xfrm>
            <a:off x="323850" y="1781179"/>
            <a:ext cx="84963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endParaRPr lang="en-US" altLang="ko-KR" sz="40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 algn="ctr"/>
            <a:r>
              <a:rPr lang="en-US" altLang="ko-KR" sz="40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 &amp; A</a:t>
            </a:r>
          </a:p>
          <a:p>
            <a:pPr marL="342900" indent="-342900"/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256546" y="13536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08946" y="1506045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6" name="Picture 2" descr="C:\Users\user\Desktop\handtoeye.JPG"/>
          <p:cNvPicPr>
            <a:picLocks noChangeAspect="1" noChangeArrowheads="1"/>
          </p:cNvPicPr>
          <p:nvPr/>
        </p:nvPicPr>
        <p:blipFill>
          <a:blip r:embed="rId3" cstate="print"/>
          <a:srcRect t="11757" r="8694" b="13113"/>
          <a:stretch>
            <a:fillRect/>
          </a:stretch>
        </p:blipFill>
        <p:spPr bwMode="auto">
          <a:xfrm flipH="1">
            <a:off x="4610913" y="2645923"/>
            <a:ext cx="4533088" cy="3030228"/>
          </a:xfrm>
          <a:prstGeom prst="rect">
            <a:avLst/>
          </a:prstGeom>
          <a:noFill/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Hand in Eye Calibration                     Hand to Eye Calibration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4" name="Picture 2" descr="C:\Users\user\Desktop\sda.JPG"/>
          <p:cNvPicPr>
            <a:picLocks noChangeAspect="1" noChangeArrowheads="1"/>
          </p:cNvPicPr>
          <p:nvPr/>
        </p:nvPicPr>
        <p:blipFill>
          <a:blip r:embed="rId4" cstate="print"/>
          <a:srcRect l="16843" r="14995" b="49838"/>
          <a:stretch>
            <a:fillRect/>
          </a:stretch>
        </p:blipFill>
        <p:spPr bwMode="auto">
          <a:xfrm>
            <a:off x="1" y="2678532"/>
            <a:ext cx="4338536" cy="29537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6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Hand Eye Calibration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개요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13D30B6A-3884-4EF5-8CB1-6EEB784CF809}"/>
              </a:ext>
            </a:extLst>
          </p:cNvPr>
          <p:cNvSpPr txBox="1">
            <a:spLocks/>
          </p:cNvSpPr>
          <p:nvPr/>
        </p:nvSpPr>
        <p:spPr>
          <a:xfrm>
            <a:off x="492073" y="1298227"/>
            <a:ext cx="8470547" cy="429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Camera Frame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Robot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Base Frame </a:t>
            </a:r>
            <a:r>
              <a:rPr lang="ko-KR" altLang="en-US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사이의 변환관계를 찾는 것</a:t>
            </a: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3D3C3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1200" dirty="0">
              <a:solidFill>
                <a:srgbClr val="3D3C3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cailab\Desktop\gs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511428"/>
            <a:ext cx="4486844" cy="3403601"/>
          </a:xfrm>
          <a:prstGeom prst="rect">
            <a:avLst/>
          </a:prstGeom>
          <a:noFill/>
        </p:spPr>
      </p:pic>
      <p:pic>
        <p:nvPicPr>
          <p:cNvPr id="1027" name="Picture 3" descr="C:\Users\cailab\Desktop\adsfcsf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2202" y="2474796"/>
            <a:ext cx="4461798" cy="3373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7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10726</TotalTime>
  <Words>2772</Words>
  <Application>Microsoft Office PowerPoint</Application>
  <PresentationFormat>화면 슬라이드 쇼(4:3)</PresentationFormat>
  <Paragraphs>646</Paragraphs>
  <Slides>78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Wingdings</vt:lpstr>
      <vt:lpstr>Verdana</vt:lpstr>
      <vt:lpstr>맑은 고딕</vt:lpstr>
      <vt:lpstr>나눔고딕</vt:lpstr>
      <vt:lpstr>Arial</vt:lpstr>
      <vt:lpstr>HY헤드라인M</vt:lpstr>
      <vt:lpstr>210 옴니고딕 030</vt:lpstr>
      <vt:lpstr>굴림</vt:lpstr>
      <vt:lpstr>Office 테마</vt:lpstr>
      <vt:lpstr>CAILAB 특허 워크샵</vt:lpstr>
      <vt:lpstr>PowerPoint 프레젠테이션</vt:lpstr>
      <vt:lpstr>PowerPoint 프레젠테이션</vt:lpstr>
      <vt:lpstr>PowerPoint 프레젠테이션</vt:lpstr>
      <vt:lpstr>Hand Eye Calibration 개요</vt:lpstr>
      <vt:lpstr>Hand Eye Calibration 개요</vt:lpstr>
      <vt:lpstr>Hand Eye Calibration 개요</vt:lpstr>
      <vt:lpstr>Hand Eye Calibration 개요</vt:lpstr>
      <vt:lpstr>Hand Eye Calibration 개요</vt:lpstr>
      <vt:lpstr>1. Input Data Signal 전처리 Normalization Softmax Ensemble Technique </vt:lpstr>
      <vt:lpstr>PowerPoint 프레젠테이션</vt:lpstr>
      <vt:lpstr>PowerPoint 프레젠테이션</vt:lpstr>
      <vt:lpstr>PowerPoint 프레젠테이션</vt:lpstr>
      <vt:lpstr>1. Input Data Signal 전처리 – Using NSE Technique</vt:lpstr>
      <vt:lpstr>1. Normalization &amp; Softmax Ensemble Technique</vt:lpstr>
      <vt:lpstr>1. Normalization &amp; Softmax Ensemble Technique</vt:lpstr>
      <vt:lpstr>1. Normalization &amp; Softmax Ensemble Technique</vt:lpstr>
      <vt:lpstr>2. Multi Calculation System – Using NSE  Technique</vt:lpstr>
      <vt:lpstr>2. Multi Calculation System – Using NSE  Technique</vt:lpstr>
      <vt:lpstr>2. Multi Calculation System – Using NSE  Technique</vt:lpstr>
      <vt:lpstr>2. Multi Calculation System – Using NSE  Technique</vt:lpstr>
      <vt:lpstr>3. Various Equation Multi Calculation System  - Using NSE Technique</vt:lpstr>
      <vt:lpstr>PowerPoint 프레젠테이션</vt:lpstr>
      <vt:lpstr>PowerPoint 프레젠테이션</vt:lpstr>
      <vt:lpstr>PowerPoint 프레젠테이션</vt:lpstr>
      <vt:lpstr>PowerPoint 프레젠테이션</vt:lpstr>
      <vt:lpstr>도면해석 개요</vt:lpstr>
      <vt:lpstr>PowerPoint 프레젠테이션</vt:lpstr>
      <vt:lpstr>도면해석 개요</vt:lpstr>
      <vt:lpstr>1. Object Detection, OCR 모델을 이용한 도면해석</vt:lpstr>
      <vt:lpstr>PowerPoint 프레젠테이션</vt:lpstr>
      <vt:lpstr>1. Object Detection, OCR 모델을 이용한 도면해석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CADFile 해석기술</vt:lpstr>
      <vt:lpstr>2. CADFile 해석기술</vt:lpstr>
      <vt:lpstr>2. CADFile 해석기술</vt:lpstr>
      <vt:lpstr>PowerPoint 프레젠테이션</vt:lpstr>
      <vt:lpstr>3. 도면해석자동화  –  늑근 가공시스템</vt:lpstr>
      <vt:lpstr>PowerPoint 프레젠테이션</vt:lpstr>
      <vt:lpstr>3. 도면해석자동화  –  늑근 가공시스템</vt:lpstr>
      <vt:lpstr>3. 도면해석자동화  –  늑근 가공시스템</vt:lpstr>
      <vt:lpstr>3. 도면해석자동화  –  늑근 가공시스템</vt:lpstr>
      <vt:lpstr>3. 도면해석자동화  –  늑근 가공시스템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누수탐지 관리 시스템 </vt:lpstr>
      <vt:lpstr>1. 누수탐지 관리 시스템 </vt:lpstr>
      <vt:lpstr>1. 누수탐지 관리 시스템 </vt:lpstr>
      <vt:lpstr>1. 누수탐지 관리 시스템 </vt:lpstr>
      <vt:lpstr>2. 터널 및 교량 모니터링 시스템</vt:lpstr>
      <vt:lpstr>2. 터널 및 교량 모니터링 시스템</vt:lpstr>
      <vt:lpstr>2. 터널 및 교량 모니터링 시스템</vt:lpstr>
      <vt:lpstr>2. 터널 및 교량 모니터링 시스템</vt:lpstr>
      <vt:lpstr>PowerPoint 프레젠테이션</vt:lpstr>
      <vt:lpstr>PowerPoint 프레젠테이션</vt:lpstr>
      <vt:lpstr>1. Pipe Care Robot</vt:lpstr>
      <vt:lpstr>1. Pipe Care Robot</vt:lpstr>
      <vt:lpstr>1. Pipe Care Robot</vt:lpstr>
      <vt:lpstr>1. Pipe Care Robot</vt:lpstr>
      <vt:lpstr>PowerPoint 프레젠테이션</vt:lpstr>
      <vt:lpstr>1. 매핑을 이용한 3d 공간 상의 오브젝트 자동 배치</vt:lpstr>
      <vt:lpstr>1. 매핑을 이용한 3d 공간 상의 오브젝트 자동 배치</vt:lpstr>
      <vt:lpstr>1. 매핑을 이용한 3d 공간 상의 오브젝트 자동 배치</vt:lpstr>
      <vt:lpstr>1. 매핑을 이용한 3d 공간 상의 오브젝트 자동 배치</vt:lpstr>
      <vt:lpstr>PowerPoint 프레젠테이션</vt:lpstr>
      <vt:lpstr>참고 자료</vt:lpstr>
      <vt:lpstr>감사합니다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이지화</cp:lastModifiedBy>
  <cp:revision>690</cp:revision>
  <cp:lastPrinted>2011-08-28T13:13:29Z</cp:lastPrinted>
  <dcterms:created xsi:type="dcterms:W3CDTF">2011-08-24T01:05:33Z</dcterms:created>
  <dcterms:modified xsi:type="dcterms:W3CDTF">2022-07-22T06:14:46Z</dcterms:modified>
</cp:coreProperties>
</file>